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3.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4.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5.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7.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9.xml" ContentType="application/vnd.openxmlformats-officedocument.theme+xml"/>
  <Override PartName="/ppt/activeX/activeX1.xml" ContentType="application/vnd.ms-office.activeX+xml"/>
  <Override PartName="/ppt/activeX/activeX1.bin" ContentType="application/vnd.ms-office.activeX"/>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5" r:id="rId6"/>
    <p:sldMasterId id="2147485637" r:id="rId7"/>
    <p:sldMasterId id="2147485674" r:id="rId8"/>
    <p:sldMasterId id="2147485700" r:id="rId9"/>
    <p:sldMasterId id="2147485769" r:id="rId10"/>
  </p:sldMasterIdLst>
  <p:notesMasterIdLst>
    <p:notesMasterId r:id="rId33"/>
  </p:notesMasterIdLst>
  <p:handoutMasterIdLst>
    <p:handoutMasterId r:id="rId34"/>
  </p:handoutMasterIdLst>
  <p:sldIdLst>
    <p:sldId id="2076138465" r:id="rId11"/>
    <p:sldId id="264" r:id="rId12"/>
    <p:sldId id="2134805662" r:id="rId13"/>
    <p:sldId id="4513" r:id="rId14"/>
    <p:sldId id="2134805663" r:id="rId15"/>
    <p:sldId id="2134805664" r:id="rId16"/>
    <p:sldId id="2134805665" r:id="rId17"/>
    <p:sldId id="2134805666" r:id="rId18"/>
    <p:sldId id="2076138119" r:id="rId19"/>
    <p:sldId id="2076136862" r:id="rId20"/>
    <p:sldId id="2076137206" r:id="rId21"/>
    <p:sldId id="2076136651" r:id="rId22"/>
    <p:sldId id="2076137240" r:id="rId23"/>
    <p:sldId id="2134805667" r:id="rId24"/>
    <p:sldId id="2134805668" r:id="rId25"/>
    <p:sldId id="2076138182" r:id="rId26"/>
    <p:sldId id="2076138183" r:id="rId27"/>
    <p:sldId id="2134805669" r:id="rId28"/>
    <p:sldId id="2134805670" r:id="rId29"/>
    <p:sldId id="2076137243" r:id="rId30"/>
    <p:sldId id="2134805671" r:id="rId31"/>
    <p:sldId id="2076136653"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134805662"/>
            <p14:sldId id="4513"/>
            <p14:sldId id="2134805663"/>
            <p14:sldId id="2134805664"/>
            <p14:sldId id="2134805665"/>
            <p14:sldId id="2134805666"/>
            <p14:sldId id="2076138119"/>
            <p14:sldId id="2076136862"/>
            <p14:sldId id="2076137206"/>
            <p14:sldId id="2076136651"/>
            <p14:sldId id="2076137240"/>
            <p14:sldId id="2134805667"/>
            <p14:sldId id="2134805668"/>
            <p14:sldId id="2076138182"/>
            <p14:sldId id="2076138183"/>
            <p14:sldId id="2134805669"/>
            <p14:sldId id="2134805670"/>
            <p14:sldId id="2076137243"/>
            <p14:sldId id="2134805671"/>
            <p14:sldId id="2076136653"/>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F780F"/>
    <a:srgbClr val="D59DFF"/>
    <a:srgbClr val="2F2F2F"/>
    <a:srgbClr val="FFFFFF"/>
    <a:srgbClr val="666666"/>
    <a:srgbClr val="000000"/>
    <a:srgbClr val="8661C5"/>
    <a:srgbClr val="50E6FF"/>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D073D-B20A-4A6B-ADDB-8F9A6E26772D}" v="23" dt="2022-02-11T13:53:36.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76692" autoAdjust="0"/>
  </p:normalViewPr>
  <p:slideViewPr>
    <p:cSldViewPr snapToGrid="0">
      <p:cViewPr varScale="1">
        <p:scale>
          <a:sx n="67" d="100"/>
          <a:sy n="67" d="100"/>
        </p:scale>
        <p:origin x="606" y="78"/>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2/11/2022 2:53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2/11/2022 2:53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36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863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4027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28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78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834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2/11/2022 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3414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01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358F0-6F6E-4229-B4E1-FAA558BBD1AB}" type="slidenum">
              <a:rPr lang="en-US" smtClean="0"/>
              <a:t>22</a:t>
            </a:fld>
            <a:endParaRPr lang="en-US"/>
          </a:p>
        </p:txBody>
      </p:sp>
    </p:spTree>
    <p:extLst>
      <p:ext uri="{BB962C8B-B14F-4D97-AF65-F5344CB8AC3E}">
        <p14:creationId xmlns:p14="http://schemas.microsoft.com/office/powerpoint/2010/main" val="1126013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4BA9-2B3D-4603-A67F-69320FF67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489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204BA9-2B3D-4603-A67F-69320FF67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618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61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9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978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Master" Target="../slideMasters/slideMaster3.xml"/><Relationship Id="rId5" Type="http://schemas.openxmlformats.org/officeDocument/2006/relationships/image" Target="../media/image51.emf"/><Relationship Id="rId4" Type="http://schemas.openxmlformats.org/officeDocument/2006/relationships/image" Target="../media/image5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3.xml"/><Relationship Id="rId4" Type="http://schemas.openxmlformats.org/officeDocument/2006/relationships/image" Target="../media/image63.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4" Type="http://schemas.openxmlformats.org/officeDocument/2006/relationships/image" Target="../media/image74.jpe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4.xml"/><Relationship Id="rId4" Type="http://schemas.openxmlformats.org/officeDocument/2006/relationships/image" Target="../media/image87.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8.emf"/><Relationship Id="rId1" Type="http://schemas.openxmlformats.org/officeDocument/2006/relationships/slideMaster" Target="../slideMasters/slideMaster5.xml"/><Relationship Id="rId4" Type="http://schemas.openxmlformats.org/officeDocument/2006/relationships/image" Target="../media/image93.sv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49.png"/><Relationship Id="rId1" Type="http://schemas.openxmlformats.org/officeDocument/2006/relationships/slideMaster" Target="../slideMasters/slideMaster5.xml"/><Relationship Id="rId5" Type="http://schemas.openxmlformats.org/officeDocument/2006/relationships/image" Target="../media/image48.emf"/><Relationship Id="rId4" Type="http://schemas.openxmlformats.org/officeDocument/2006/relationships/image" Target="../media/image51.emf"/></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5.xml"/><Relationship Id="rId4" Type="http://schemas.openxmlformats.org/officeDocument/2006/relationships/image" Target="../media/image63.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5.xml"/><Relationship Id="rId4" Type="http://schemas.openxmlformats.org/officeDocument/2006/relationships/image" Target="../media/image74.jpeg"/></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tags" Target="../tags/tag1.xml"/><Relationship Id="rId4" Type="http://schemas.openxmlformats.org/officeDocument/2006/relationships/image" Target="../media/image99.emf"/></Relationships>
</file>

<file path=ppt/slideLayouts/_rels/slideLayout27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2.xml"/><Relationship Id="rId4" Type="http://schemas.openxmlformats.org/officeDocument/2006/relationships/image" Target="../media/image100.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3.xml"/><Relationship Id="rId4" Type="http://schemas.openxmlformats.org/officeDocument/2006/relationships/image" Target="../media/image100.emf"/></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6.xml"/><Relationship Id="rId1" Type="http://schemas.openxmlformats.org/officeDocument/2006/relationships/tags" Target="../tags/tag4.xml"/><Relationship Id="rId4" Type="http://schemas.openxmlformats.org/officeDocument/2006/relationships/image" Target="../media/image100.emf"/></Relationships>
</file>

<file path=ppt/slideLayouts/_rels/slideLayout28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100.emf"/></Relationships>
</file>

<file path=ppt/slideLayouts/_rels/slideLayout28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100.emf"/></Relationships>
</file>

<file path=ppt/slideLayouts/_rels/slideLayout2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7.xml"/><Relationship Id="rId4" Type="http://schemas.openxmlformats.org/officeDocument/2006/relationships/image" Target="../media/image100.emf"/></Relationships>
</file>

<file path=ppt/slideLayouts/_rels/slideLayout28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8.xml"/><Relationship Id="rId4" Type="http://schemas.openxmlformats.org/officeDocument/2006/relationships/image" Target="../media/image100.emf"/></Relationships>
</file>

<file path=ppt/slideLayouts/_rels/slideLayout2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9.xml"/><Relationship Id="rId4" Type="http://schemas.openxmlformats.org/officeDocument/2006/relationships/image" Target="../media/image100.emf"/></Relationships>
</file>

<file path=ppt/slideLayouts/_rels/slideLayout28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100.emf"/></Relationships>
</file>

<file path=ppt/slideLayouts/_rels/slideLayout28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6.xml"/><Relationship Id="rId1" Type="http://schemas.openxmlformats.org/officeDocument/2006/relationships/tags" Target="../tags/tag11.xml"/><Relationship Id="rId4" Type="http://schemas.openxmlformats.org/officeDocument/2006/relationships/image" Target="../media/image100.emf"/></Relationships>
</file>

<file path=ppt/slideLayouts/_rels/slideLayout28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12.xml"/><Relationship Id="rId4" Type="http://schemas.openxmlformats.org/officeDocument/2006/relationships/image" Target="../media/image100.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6.xml"/><Relationship Id="rId1" Type="http://schemas.openxmlformats.org/officeDocument/2006/relationships/tags" Target="../tags/tag13.xml"/><Relationship Id="rId4" Type="http://schemas.openxmlformats.org/officeDocument/2006/relationships/image" Target="../media/image100.emf"/></Relationships>
</file>

<file path=ppt/slideLayouts/_rels/slideLayout29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6.xml"/><Relationship Id="rId1" Type="http://schemas.openxmlformats.org/officeDocument/2006/relationships/tags" Target="../tags/tag14.xml"/><Relationship Id="rId5" Type="http://schemas.openxmlformats.org/officeDocument/2006/relationships/image" Target="../media/image101.png"/><Relationship Id="rId4" Type="http://schemas.openxmlformats.org/officeDocument/2006/relationships/image" Target="../media/image100.emf"/></Relationships>
</file>

<file path=ppt/slideLayouts/_rels/slideLayout29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6.xml"/><Relationship Id="rId1" Type="http://schemas.openxmlformats.org/officeDocument/2006/relationships/tags" Target="../tags/tag15.xml"/><Relationship Id="rId4" Type="http://schemas.openxmlformats.org/officeDocument/2006/relationships/image" Target="../media/image100.emf"/></Relationships>
</file>

<file path=ppt/slideLayouts/_rels/slideLayout29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6.xml"/><Relationship Id="rId1" Type="http://schemas.openxmlformats.org/officeDocument/2006/relationships/tags" Target="../tags/tag16.xml"/><Relationship Id="rId4" Type="http://schemas.openxmlformats.org/officeDocument/2006/relationships/image" Target="../media/image100.emf"/></Relationships>
</file>

<file path=ppt/slideLayouts/_rels/slideLayout29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6.xml"/><Relationship Id="rId1" Type="http://schemas.openxmlformats.org/officeDocument/2006/relationships/tags" Target="../tags/tag17.xml"/><Relationship Id="rId4" Type="http://schemas.openxmlformats.org/officeDocument/2006/relationships/image" Target="../media/image100.emf"/></Relationships>
</file>

<file path=ppt/slideLayouts/_rels/slideLayout29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6.xml"/><Relationship Id="rId1" Type="http://schemas.openxmlformats.org/officeDocument/2006/relationships/tags" Target="../tags/tag18.xml"/><Relationship Id="rId4" Type="http://schemas.openxmlformats.org/officeDocument/2006/relationships/image" Target="../media/image100.emf"/></Relationships>
</file>

<file path=ppt/slideLayouts/_rels/slideLayout29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6.xml"/><Relationship Id="rId1" Type="http://schemas.openxmlformats.org/officeDocument/2006/relationships/tags" Target="../tags/tag19.xml"/><Relationship Id="rId4" Type="http://schemas.openxmlformats.org/officeDocument/2006/relationships/image" Target="../media/image100.emf"/></Relationships>
</file>

<file path=ppt/slideLayouts/_rels/slideLayout29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6.xml"/><Relationship Id="rId1" Type="http://schemas.openxmlformats.org/officeDocument/2006/relationships/tags" Target="../tags/tag20.xml"/><Relationship Id="rId4" Type="http://schemas.openxmlformats.org/officeDocument/2006/relationships/image" Target="../media/image100.emf"/></Relationships>
</file>

<file path=ppt/slideLayouts/_rels/slideLayout29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6.xml"/><Relationship Id="rId1" Type="http://schemas.openxmlformats.org/officeDocument/2006/relationships/tags" Target="../tags/tag21.xml"/><Relationship Id="rId5" Type="http://schemas.openxmlformats.org/officeDocument/2006/relationships/image" Target="../media/image102.png"/><Relationship Id="rId4" Type="http://schemas.openxmlformats.org/officeDocument/2006/relationships/image" Target="../media/image100.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8.emf"/><Relationship Id="rId1" Type="http://schemas.openxmlformats.org/officeDocument/2006/relationships/slideMaster" Target="../slideMasters/slideMaster7.xml"/><Relationship Id="rId4" Type="http://schemas.openxmlformats.org/officeDocument/2006/relationships/image" Target="../media/image103.sv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Master" Target="../slideMasters/slideMaster7.xml"/><Relationship Id="rId5" Type="http://schemas.openxmlformats.org/officeDocument/2006/relationships/image" Target="../media/image51.emf"/><Relationship Id="rId4" Type="http://schemas.openxmlformats.org/officeDocument/2006/relationships/image" Target="../media/image50.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7.xml"/><Relationship Id="rId4" Type="http://schemas.openxmlformats.org/officeDocument/2006/relationships/image" Target="../media/image63.jpe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105.jpe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105.jpe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8.xml"/><Relationship Id="rId4" Type="http://schemas.openxmlformats.org/officeDocument/2006/relationships/image" Target="../media/image108.jpe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8.xml"/><Relationship Id="rId4" Type="http://schemas.openxmlformats.org/officeDocument/2006/relationships/image" Target="../media/image112.jpe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9.xml"/><Relationship Id="rId1" Type="http://schemas.openxmlformats.org/officeDocument/2006/relationships/control" Target="../activeX/activeX1.xml"/><Relationship Id="rId4" Type="http://schemas.openxmlformats.org/officeDocument/2006/relationships/image" Target="../media/image115.wmf"/></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hyperlink" Target="https://in.pinterest.com/microsoft/" TargetMode="External"/><Relationship Id="rId7" Type="http://schemas.openxmlformats.org/officeDocument/2006/relationships/image" Target="../media/image118.png"/><Relationship Id="rId2" Type="http://schemas.openxmlformats.org/officeDocument/2006/relationships/hyperlink" Target="https://www.facebook.com/Microsoft/" TargetMode="External"/><Relationship Id="rId1" Type="http://schemas.openxmlformats.org/officeDocument/2006/relationships/slideMaster" Target="../slideMasters/slideMaster9.xml"/><Relationship Id="rId6" Type="http://schemas.openxmlformats.org/officeDocument/2006/relationships/hyperlink" Target="https://twitter.com/msservices" TargetMode="External"/><Relationship Id="rId5" Type="http://schemas.openxmlformats.org/officeDocument/2006/relationships/image" Target="../media/image117.png"/><Relationship Id="rId4" Type="http://schemas.openxmlformats.org/officeDocument/2006/relationships/image" Target="../media/image116.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8.emf"/><Relationship Id="rId1" Type="http://schemas.openxmlformats.org/officeDocument/2006/relationships/slideMaster" Target="../slideMasters/slideMaster10.xml"/><Relationship Id="rId4" Type="http://schemas.openxmlformats.org/officeDocument/2006/relationships/image" Target="../media/image103.sv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8.emf"/><Relationship Id="rId1" Type="http://schemas.openxmlformats.org/officeDocument/2006/relationships/slideMaster" Target="../slideMasters/slideMaster10.xml"/><Relationship Id="rId5" Type="http://schemas.openxmlformats.org/officeDocument/2006/relationships/image" Target="../media/image51.emf"/><Relationship Id="rId4" Type="http://schemas.openxmlformats.org/officeDocument/2006/relationships/image" Target="../media/image103.svg"/></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7.emf"/><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0.xml"/><Relationship Id="rId4" Type="http://schemas.openxmlformats.org/officeDocument/2006/relationships/image" Target="../media/image63.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0.xml"/><Relationship Id="rId4" Type="http://schemas.openxmlformats.org/officeDocument/2006/relationships/image" Target="../media/image74.jpeg"/></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9.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4167164549"/>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012280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dirty="0"/>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358782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3298476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239186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772285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919671"/>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4059749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396367746"/>
      </p:ext>
    </p:extLst>
  </p:cSld>
  <p:clrMapOvr>
    <a:masterClrMapping/>
  </p:clrMapOvr>
  <p:transition advClick="0">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82246178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2785828"/>
      </p:ext>
    </p:extLst>
  </p:cSld>
  <p:clrMapOvr>
    <a:masterClrMapping/>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58363"/>
      </p:ext>
    </p:extLst>
  </p:cSld>
  <p:clrMapOvr>
    <a:masterClrMapping/>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88752"/>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1128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3131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370193"/>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137621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34190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451526"/>
      </p:ext>
    </p:extLst>
  </p:cSld>
  <p:clrMapOvr>
    <a:masterClrMapping/>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1430008" y="6477875"/>
            <a:ext cx="761999" cy="380126"/>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a:t>
            </a:fld>
            <a:endParaRPr lang="en-US" dirty="0">
              <a:solidFill>
                <a:srgbClr val="505050"/>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9716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dirty="0"/>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4830957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3455038307"/>
      </p:ext>
    </p:extLst>
  </p:cSld>
  <p:clrMapOvr>
    <a:masterClrMapping/>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99405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Footer Placeholder 2"/>
          <p:cNvSpPr txBox="1">
            <a:spLocks/>
          </p:cNvSpPr>
          <p:nvPr userDrawn="1"/>
        </p:nvSpPr>
        <p:spPr>
          <a:xfrm>
            <a:off x="269240" y="6437243"/>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solidFill>
                  <a:schemeClr val="tx2"/>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0"/>
          </p:nvPr>
        </p:nvSpPr>
        <p:spPr/>
        <p:txBody>
          <a:bodyPr/>
          <a:lstStyle>
            <a:lvl1pPr>
              <a:defRPr>
                <a:solidFill>
                  <a:schemeClr val="tx1"/>
                </a:solidFill>
              </a:defRPr>
            </a:lvl1pPr>
          </a:lstStyle>
          <a:p>
            <a:pPr algn="ctr" defTabSz="914225">
              <a:defRPr/>
            </a:pPr>
            <a:fld id="{19B41CE0-7BB8-478B-B03D-5495234161DB}" type="slidenum">
              <a:rPr lang="en-US" sz="1175" smtClean="0">
                <a:solidFill>
                  <a:srgbClr val="505050"/>
                </a:solidFill>
              </a:rPr>
              <a:pPr algn="ctr" defTabSz="914225">
                <a:defRPr/>
              </a:pPr>
              <a:t>‹#›</a:t>
            </a:fld>
            <a:endParaRPr lang="en-US" sz="1175">
              <a:solidFill>
                <a:srgbClr val="505050"/>
              </a:solidFill>
            </a:endParaRPr>
          </a:p>
        </p:txBody>
      </p:sp>
    </p:spTree>
    <p:extLst>
      <p:ext uri="{BB962C8B-B14F-4D97-AF65-F5344CB8AC3E}">
        <p14:creationId xmlns:p14="http://schemas.microsoft.com/office/powerpoint/2010/main" val="285052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59484985"/>
      </p:ext>
    </p:extLst>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037961409"/>
      </p:ext>
    </p:extLst>
  </p:cSld>
  <p:clrMapOvr>
    <a:masterClrMapping/>
  </p:clrMapOvr>
  <p:transition advClick="0">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052626476"/>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6856661"/>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612001382"/>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06816351"/>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2899737070"/>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42660913"/>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625505932"/>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3947962381"/>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3967359979"/>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6">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20000"/>
                <a:lumOff val="8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40000"/>
                <a:lumOff val="60000"/>
              </a:schemeClr>
            </a:solidFill>
          </p:spPr>
          <p:txBody>
            <a:bodyPr wrap="none" lIns="182880" tIns="146304" rIns="182880" bIns="146304" rtlCol="0" anchor="ctr">
              <a:noAutofit/>
            </a:bodyPr>
            <a:lstStyle/>
            <a:p>
              <a:pPr algn="ctr">
                <a:lnSpc>
                  <a:spcPct val="90000"/>
                </a:lnSpc>
                <a:spcAft>
                  <a:spcPts val="588"/>
                </a:spcAft>
              </a:pPr>
              <a:endParaRPr lang="en-US" sz="1372" b="1" dirty="0">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dirty="0">
                <a:solidFill>
                  <a:schemeClr val="bg1">
                    <a:lumMod val="65000"/>
                  </a:schemeClr>
                </a:solidFill>
              </a:endParaRPr>
            </a:p>
          </p:txBody>
        </p:sp>
      </p:grpSp>
    </p:spTree>
    <p:extLst>
      <p:ext uri="{BB962C8B-B14F-4D97-AF65-F5344CB8AC3E}">
        <p14:creationId xmlns:p14="http://schemas.microsoft.com/office/powerpoint/2010/main" val="19294007"/>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dirty="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353761000"/>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205853338"/>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21293"/>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02333566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193685093"/>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2635059655"/>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dirty="0"/>
              <a:t>Title</a:t>
            </a:r>
          </a:p>
        </p:txBody>
      </p:sp>
    </p:spTree>
    <p:extLst>
      <p:ext uri="{BB962C8B-B14F-4D97-AF65-F5344CB8AC3E}">
        <p14:creationId xmlns:p14="http://schemas.microsoft.com/office/powerpoint/2010/main" val="1738078804"/>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4092812662"/>
      </p:ext>
    </p:extLst>
  </p:cSld>
  <p:clrMapOvr>
    <a:masterClrMapping/>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dirty="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dirty="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39243301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2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11/02/2022</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358888536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55708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0945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3004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Vollflächiges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245998" y="568322"/>
            <a:ext cx="9719319" cy="863457"/>
          </a:xfrm>
        </p:spPr>
        <p:txBody>
          <a:bodyPr/>
          <a:lstStyle/>
          <a:p>
            <a:r>
              <a:rPr lang="de-DE" dirty="0"/>
              <a:t>Titelmasterformat durch Klicken bearbeiten</a:t>
            </a:r>
          </a:p>
        </p:txBody>
      </p:sp>
      <p:sp>
        <p:nvSpPr>
          <p:cNvPr id="4" name="Bildplatzhalter 3"/>
          <p:cNvSpPr>
            <a:spLocks noGrp="1"/>
          </p:cNvSpPr>
          <p:nvPr>
            <p:ph type="pic" sz="quarter" idx="13" hasCustomPrompt="1"/>
          </p:nvPr>
        </p:nvSpPr>
        <p:spPr bwMode="gray">
          <a:xfrm>
            <a:off x="245999" y="1638302"/>
            <a:ext cx="11700004" cy="337015"/>
          </a:xfrm>
        </p:spPr>
        <p:txBody>
          <a:bodyPr/>
          <a:lstStyle>
            <a:lvl1pPr algn="ctr">
              <a:defRPr sz="1100"/>
            </a:lvl1pPr>
          </a:lstStyle>
          <a:p>
            <a:r>
              <a:rPr lang="de-DE" dirty="0"/>
              <a:t>Bild einfügen durch Klicken auf das Icon in der Mitte</a:t>
            </a:r>
          </a:p>
        </p:txBody>
      </p:sp>
      <p:sp>
        <p:nvSpPr>
          <p:cNvPr id="3" name="Datumsplatzhalter 2"/>
          <p:cNvSpPr>
            <a:spLocks noGrp="1"/>
          </p:cNvSpPr>
          <p:nvPr>
            <p:ph type="dt" sz="half" idx="15"/>
          </p:nvPr>
        </p:nvSpPr>
        <p:spPr bwMode="gray"/>
        <p:txBody>
          <a:bodyPr/>
          <a:lstStyle/>
          <a:p>
            <a:r>
              <a:rPr lang="de-DE"/>
              <a:t>31.01.2017</a:t>
            </a:r>
            <a:endParaRPr lang="de-DE" dirty="0"/>
          </a:p>
        </p:txBody>
      </p:sp>
      <p:sp>
        <p:nvSpPr>
          <p:cNvPr id="9" name="Fußzeilenplatzhalter 8"/>
          <p:cNvSpPr>
            <a:spLocks noGrp="1"/>
          </p:cNvSpPr>
          <p:nvPr>
            <p:ph type="ftr" sz="quarter" idx="16"/>
          </p:nvPr>
        </p:nvSpPr>
        <p:spPr bwMode="gray"/>
        <p:txBody>
          <a:bodyPr/>
          <a:lstStyle/>
          <a:p>
            <a:pPr>
              <a:buSzPct val="110000"/>
            </a:pPr>
            <a:r>
              <a:rPr lang="de-DE"/>
              <a:t>Portale | Kunden Enabling </a:t>
            </a:r>
            <a:endParaRPr lang="de-DE" dirty="0"/>
          </a:p>
        </p:txBody>
      </p:sp>
      <p:sp>
        <p:nvSpPr>
          <p:cNvPr id="10" name="Foliennummernplatzhalter 9"/>
          <p:cNvSpPr>
            <a:spLocks noGrp="1"/>
          </p:cNvSpPr>
          <p:nvPr>
            <p:ph type="sldNum" sz="quarter" idx="17"/>
          </p:nvPr>
        </p:nvSpPr>
        <p:spPr bwMode="gray"/>
        <p:txBody>
          <a:bodyPr/>
          <a:lstStyle/>
          <a:p>
            <a:fld id="{D596A7E7-AC8A-4A39-933E-EBEF1CA02EA2}" type="slidenum">
              <a:rPr lang="de-DE" smtClean="0"/>
              <a:pPr/>
              <a:t>‹#›</a:t>
            </a:fld>
            <a:endParaRPr lang="de-DE" dirty="0"/>
          </a:p>
        </p:txBody>
      </p:sp>
    </p:spTree>
    <p:extLst>
      <p:ext uri="{BB962C8B-B14F-4D97-AF65-F5344CB8AC3E}">
        <p14:creationId xmlns:p14="http://schemas.microsoft.com/office/powerpoint/2010/main" val="354413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07882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4636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262693852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28503728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8272501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308524233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11323061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09093493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1282267812"/>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89928112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4659407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48298759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402145913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9159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12995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5049277"/>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25364633"/>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2588178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595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02316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65589592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6574405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70164725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948550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75979807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00951744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07048187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29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115911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83479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11269204"/>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780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85072183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29" name="Content Placeholder 28">
            <a:extLst>
              <a:ext uri="{FF2B5EF4-FFF2-40B4-BE49-F238E27FC236}">
                <a16:creationId xmlns:a16="http://schemas.microsoft.com/office/drawing/2014/main" id="{10B966BE-F651-4073-AEE6-580DFDFF7254}"/>
              </a:ext>
            </a:extLst>
          </p:cNvPr>
          <p:cNvSpPr>
            <a:spLocks noGrp="1"/>
          </p:cNvSpPr>
          <p:nvPr>
            <p:ph sz="quarter" idx="10"/>
          </p:nvPr>
        </p:nvSpPr>
        <p:spPr>
          <a:xfrm>
            <a:off x="668394" y="1983325"/>
            <a:ext cx="2598738" cy="546753"/>
          </a:xfrm>
        </p:spPr>
        <p:txBody>
          <a:bodyPr/>
          <a:lstStyle/>
          <a:p>
            <a:pPr lvl="0"/>
            <a:r>
              <a:rPr lang="en-US"/>
              <a:t>Click to edit</a:t>
            </a:r>
          </a:p>
        </p:txBody>
      </p:sp>
      <p:sp>
        <p:nvSpPr>
          <p:cNvPr id="4" name="Content Placeholder 3">
            <a:extLst>
              <a:ext uri="{FF2B5EF4-FFF2-40B4-BE49-F238E27FC236}">
                <a16:creationId xmlns:a16="http://schemas.microsoft.com/office/drawing/2014/main" id="{4C8AEB79-79B1-4FA7-9645-763ACDA2ABD7}"/>
              </a:ext>
            </a:extLst>
          </p:cNvPr>
          <p:cNvSpPr>
            <a:spLocks noGrp="1"/>
          </p:cNvSpPr>
          <p:nvPr>
            <p:ph sz="quarter" idx="11"/>
          </p:nvPr>
        </p:nvSpPr>
        <p:spPr>
          <a:xfrm>
            <a:off x="3740150" y="1920875"/>
            <a:ext cx="2805113" cy="546753"/>
          </a:xfrm>
        </p:spPr>
        <p:txBody>
          <a:bodyPr/>
          <a:lstStyle/>
          <a:p>
            <a:pPr lvl="0"/>
            <a:r>
              <a:rPr lang="en-US"/>
              <a:t>Click to edit Master</a:t>
            </a:r>
          </a:p>
        </p:txBody>
      </p:sp>
      <p:sp>
        <p:nvSpPr>
          <p:cNvPr id="6" name="Content Placeholder 5">
            <a:extLst>
              <a:ext uri="{FF2B5EF4-FFF2-40B4-BE49-F238E27FC236}">
                <a16:creationId xmlns:a16="http://schemas.microsoft.com/office/drawing/2014/main" id="{810D02E0-550A-4B0D-ADC2-4215477C2688}"/>
              </a:ext>
            </a:extLst>
          </p:cNvPr>
          <p:cNvSpPr>
            <a:spLocks noGrp="1"/>
          </p:cNvSpPr>
          <p:nvPr>
            <p:ph sz="quarter" idx="12"/>
          </p:nvPr>
        </p:nvSpPr>
        <p:spPr>
          <a:xfrm>
            <a:off x="7377113" y="1920875"/>
            <a:ext cx="3163887" cy="546753"/>
          </a:xfrm>
        </p:spPr>
        <p:txBody>
          <a:bodyPr/>
          <a:lstStyle/>
          <a:p>
            <a:pPr lvl="0"/>
            <a:r>
              <a:rPr lang="en-US"/>
              <a:t>Click to edit Master</a:t>
            </a:r>
          </a:p>
        </p:txBody>
      </p:sp>
      <p:sp>
        <p:nvSpPr>
          <p:cNvPr id="8" name="Content Placeholder 7">
            <a:extLst>
              <a:ext uri="{FF2B5EF4-FFF2-40B4-BE49-F238E27FC236}">
                <a16:creationId xmlns:a16="http://schemas.microsoft.com/office/drawing/2014/main" id="{EE8C6D9A-3A45-4A33-813A-3D617CBE51C0}"/>
              </a:ext>
            </a:extLst>
          </p:cNvPr>
          <p:cNvSpPr>
            <a:spLocks noGrp="1"/>
          </p:cNvSpPr>
          <p:nvPr>
            <p:ph sz="quarter" idx="13"/>
          </p:nvPr>
        </p:nvSpPr>
        <p:spPr>
          <a:xfrm>
            <a:off x="955675" y="3429000"/>
            <a:ext cx="3276600" cy="546753"/>
          </a:xfrm>
        </p:spPr>
        <p:txBody>
          <a:bodyPr/>
          <a:lstStyle/>
          <a:p>
            <a:pPr lvl="0"/>
            <a:r>
              <a:rPr lang="en-US"/>
              <a:t>Click to edit Master text</a:t>
            </a:r>
          </a:p>
        </p:txBody>
      </p:sp>
      <p:sp>
        <p:nvSpPr>
          <p:cNvPr id="10" name="Content Placeholder 9">
            <a:extLst>
              <a:ext uri="{FF2B5EF4-FFF2-40B4-BE49-F238E27FC236}">
                <a16:creationId xmlns:a16="http://schemas.microsoft.com/office/drawing/2014/main" id="{08561B05-91BD-4A77-B4EF-9C39876E003E}"/>
              </a:ext>
            </a:extLst>
          </p:cNvPr>
          <p:cNvSpPr>
            <a:spLocks noGrp="1"/>
          </p:cNvSpPr>
          <p:nvPr>
            <p:ph sz="quarter" idx="14"/>
          </p:nvPr>
        </p:nvSpPr>
        <p:spPr>
          <a:xfrm>
            <a:off x="5835650" y="3427413"/>
            <a:ext cx="3009900" cy="546753"/>
          </a:xfrm>
        </p:spPr>
        <p:txBody>
          <a:bodyPr/>
          <a:lstStyle/>
          <a:p>
            <a:pPr lvl="0"/>
            <a:r>
              <a:rPr lang="en-US"/>
              <a:t>Click to edit Master</a:t>
            </a:r>
          </a:p>
        </p:txBody>
      </p:sp>
      <p:sp>
        <p:nvSpPr>
          <p:cNvPr id="12" name="Content Placeholder 11">
            <a:extLst>
              <a:ext uri="{FF2B5EF4-FFF2-40B4-BE49-F238E27FC236}">
                <a16:creationId xmlns:a16="http://schemas.microsoft.com/office/drawing/2014/main" id="{80D80CB6-8672-4FB2-89E9-9D7C53790F4B}"/>
              </a:ext>
            </a:extLst>
          </p:cNvPr>
          <p:cNvSpPr>
            <a:spLocks noGrp="1"/>
          </p:cNvSpPr>
          <p:nvPr>
            <p:ph sz="quarter" idx="15"/>
          </p:nvPr>
        </p:nvSpPr>
        <p:spPr>
          <a:xfrm>
            <a:off x="9585325" y="3427413"/>
            <a:ext cx="2176463" cy="546100"/>
          </a:xfrm>
        </p:spPr>
        <p:txBody>
          <a:bodyPr/>
          <a:lstStyle/>
          <a:p>
            <a:pPr lvl="0"/>
            <a:r>
              <a:rPr lang="en-US"/>
              <a:t>Click to edit</a:t>
            </a:r>
          </a:p>
        </p:txBody>
      </p:sp>
    </p:spTree>
    <p:extLst>
      <p:ext uri="{BB962C8B-B14F-4D97-AF65-F5344CB8AC3E}">
        <p14:creationId xmlns:p14="http://schemas.microsoft.com/office/powerpoint/2010/main" val="27933454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961803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4" name="Content Placeholder 3">
            <a:extLst>
              <a:ext uri="{FF2B5EF4-FFF2-40B4-BE49-F238E27FC236}">
                <a16:creationId xmlns:a16="http://schemas.microsoft.com/office/drawing/2014/main" id="{6FDC2B6C-73A5-4054-A3F6-2267868EF460}"/>
              </a:ext>
            </a:extLst>
          </p:cNvPr>
          <p:cNvSpPr>
            <a:spLocks noGrp="1"/>
          </p:cNvSpPr>
          <p:nvPr>
            <p:ph sz="quarter" idx="11"/>
          </p:nvPr>
        </p:nvSpPr>
        <p:spPr>
          <a:xfrm>
            <a:off x="719138" y="5969000"/>
            <a:ext cx="4521200" cy="546753"/>
          </a:xfrm>
        </p:spPr>
        <p:txBody>
          <a:bodyPr/>
          <a:lstStyle/>
          <a:p>
            <a:pPr lvl="0"/>
            <a:r>
              <a:rPr lang="en-US"/>
              <a:t>Click to edit Master text styles</a:t>
            </a:r>
          </a:p>
        </p:txBody>
      </p:sp>
      <p:sp>
        <p:nvSpPr>
          <p:cNvPr id="5" name="Content Placeholder 4">
            <a:extLst>
              <a:ext uri="{FF2B5EF4-FFF2-40B4-BE49-F238E27FC236}">
                <a16:creationId xmlns:a16="http://schemas.microsoft.com/office/drawing/2014/main" id="{1E821DFD-7823-49AE-8E6C-FD5A00F4861D}"/>
              </a:ext>
            </a:extLst>
          </p:cNvPr>
          <p:cNvSpPr>
            <a:spLocks noGrp="1"/>
          </p:cNvSpPr>
          <p:nvPr>
            <p:ph sz="quarter" idx="12"/>
          </p:nvPr>
        </p:nvSpPr>
        <p:spPr>
          <a:xfrm>
            <a:off x="4197350" y="4545013"/>
            <a:ext cx="1593850" cy="546753"/>
          </a:xfrm>
        </p:spPr>
        <p:txBody>
          <a:bodyPr/>
          <a:lstStyle>
            <a:lvl1pPr>
              <a:defRPr/>
            </a:lvl1pPr>
          </a:lstStyle>
          <a:p>
            <a:pPr lvl="0"/>
            <a:endParaRPr lang="en-US"/>
          </a:p>
        </p:txBody>
      </p:sp>
    </p:spTree>
    <p:extLst>
      <p:ext uri="{BB962C8B-B14F-4D97-AF65-F5344CB8AC3E}">
        <p14:creationId xmlns:p14="http://schemas.microsoft.com/office/powerpoint/2010/main" val="2136391162"/>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18751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5956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81212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4194004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111351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28222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8400144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5450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083781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828679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02351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023208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2225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21537306"/>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624452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1862058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4033900"/>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91747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1894107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120013"/>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532514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37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642433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391079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2" y="3962401"/>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6508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name="Image1" r:id="rId1" imgW="1542960" imgH="514440"/>
        </mc:Choice>
        <mc:Fallback>
          <p:control name="Image1" r:id="rId1" imgW="1542960" imgH="514440">
            <p:pic>
              <p:nvPicPr>
                <p:cNvPr id="2" name="Image1"/>
                <p:cNvPicPr>
                  <a:picLocks/>
                </p:cNvPicPr>
                <p:nvPr/>
              </p:nvPicPr>
              <p:blipFill>
                <a:blip r:embed="rId4"/>
                <a:stretch>
                  <a:fillRect/>
                </a:stretch>
              </p:blipFill>
              <p:spPr>
                <a:xfrm>
                  <a:off x="508959" y="465827"/>
                  <a:ext cx="1544128" cy="517584"/>
                </a:xfrm>
                <a:prstGeom prst="rect">
                  <a:avLst/>
                </a:prstGeom>
              </p:spPr>
            </p:pic>
          </p:control>
        </mc:Fallback>
      </mc:AlternateContent>
    </p:controls>
    <p:extLst>
      <p:ext uri="{BB962C8B-B14F-4D97-AF65-F5344CB8AC3E}">
        <p14:creationId xmlns:p14="http://schemas.microsoft.com/office/powerpoint/2010/main" val="232704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6" y="4064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Title seven</a:t>
            </a:r>
          </a:p>
        </p:txBody>
      </p:sp>
    </p:spTree>
    <p:extLst>
      <p:ext uri="{BB962C8B-B14F-4D97-AF65-F5344CB8AC3E}">
        <p14:creationId xmlns:p14="http://schemas.microsoft.com/office/powerpoint/2010/main" val="82038717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9" y="5720885"/>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8"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0"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7" y="2765426"/>
            <a:ext cx="3216275" cy="2765429"/>
          </a:xfrm>
          <a:prstGeom prst="rect">
            <a:avLst/>
          </a:prstGeom>
          <a:solidFill>
            <a:srgbClr val="E6E6E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8"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0"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7"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9"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6"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58461151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1"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7" y="1435609"/>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1"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9"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1" y="3894769"/>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200" y="4578952"/>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15830664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6"/>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8" y="1165860"/>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8"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Tree>
    <p:extLst>
      <p:ext uri="{BB962C8B-B14F-4D97-AF65-F5344CB8AC3E}">
        <p14:creationId xmlns:p14="http://schemas.microsoft.com/office/powerpoint/2010/main" val="2942279616"/>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5" y="1229455"/>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0" y="174761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3"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6" y="174761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6"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4" y="1919984"/>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2"/>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3"/>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8"/>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9"/>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3874096593"/>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7"/>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7"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9" y="2413444"/>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7"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7" y="2675448"/>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9"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0" y="1608952"/>
            <a:ext cx="4572000" cy="830997"/>
          </a:xfrm>
          <a:prstGeom prst="rect">
            <a:avLst/>
          </a:prstGeom>
          <a:solidFill>
            <a:schemeClr val="accent1"/>
          </a:solidFill>
        </p:spPr>
        <p:txBody>
          <a:bodyPr bIns="91440" anchor="ctr"/>
          <a:lstStyle>
            <a:lvl1pPr marL="0" indent="0" algn="ctr">
              <a:buNone/>
              <a:defRPr sz="48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2"/>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6"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5"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0"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0"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5"/>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330742211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2"/>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5" y="972773"/>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3"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3"/>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40" y="1684150"/>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2" y="3573235"/>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7" y="509365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1"/>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7" y="212352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7" y="4629108"/>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8" y="462910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8" y="2128030"/>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242450369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6" y="1561499"/>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0"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6"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7"/>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7" y="1723817"/>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6"/>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3555568361"/>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3"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5" y="1448757"/>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3"/>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4"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3" y="1605375"/>
            <a:ext cx="786384" cy="7858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8"/>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897106720"/>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49"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4"/>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7"/>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7"/>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6"/>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3" y="3599164"/>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6" y="3599164"/>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4"/>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448855630"/>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4"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0"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3"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4"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1"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4"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598436696"/>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1"/>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4"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4" y="2018539"/>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4"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4" y="202082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4"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4" y="4215400"/>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4"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4" y="4217685"/>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7" y="1435101"/>
            <a:ext cx="3176588" cy="45942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24674014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8"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7"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2"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7" y="2834799"/>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4"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4" y="2839152"/>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1"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1" y="2839152"/>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6" y="2376285"/>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6" y="2833659"/>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2" y="2836401"/>
            <a:ext cx="2070927" cy="2770632"/>
          </a:xfrm>
          <a:prstGeom prst="rect">
            <a:avLst/>
          </a:prstGeom>
          <a:solidFill>
            <a:schemeClr val="bg2"/>
          </a:solidFill>
        </p:spPr>
        <p:txBody>
          <a:bodyPr lIns="183600" tIns="182880" rIns="183600" bIns="147600" anchor="t" anchorCtr="0">
            <a:noAutofit/>
          </a:bodyPr>
          <a:lstStyle>
            <a:lvl1pPr marL="285695" indent="-285695" algn="l" defTabSz="93229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695" lvl="0" indent="-285695" defTabSz="93229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2316000348"/>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4"/>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6"/>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Tree>
    <p:extLst>
      <p:ext uri="{BB962C8B-B14F-4D97-AF65-F5344CB8AC3E}">
        <p14:creationId xmlns:p14="http://schemas.microsoft.com/office/powerpoint/2010/main" val="4155570316"/>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1" y="4017637"/>
            <a:ext cx="2000813"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6" y="4017636"/>
            <a:ext cx="2002536"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5" y="4017636"/>
            <a:ext cx="2000813" cy="1897474"/>
          </a:xfrm>
          <a:prstGeom prst="rect">
            <a:avLst/>
          </a:prstGeom>
        </p:spPr>
        <p:txBody>
          <a:bodyPr lIns="91440" tIns="91440" rIns="91440" bIns="91440" anchor="t" anchorCtr="0">
            <a:noAutofit/>
          </a:bodyPr>
          <a:lstStyle>
            <a:lvl1pPr marL="0" indent="0" algn="ctr" defTabSz="914102"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5" y="342688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10" y="342794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5"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40"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5"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5" y="2042892"/>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9" y="2042892"/>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9" y="2040874"/>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2347216039"/>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1"/>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1"/>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1"/>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6"/>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6"/>
            <a:ext cx="2560320" cy="492443"/>
          </a:xfrm>
          <a:prstGeom prst="rect">
            <a:avLst/>
          </a:prstGeom>
        </p:spPr>
        <p:txBody>
          <a:bodyPr/>
          <a:lstStyle>
            <a:lvl1pPr marL="285695" marR="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695" lvl="0" indent="-285695">
              <a:spcBef>
                <a:spcPts val="0"/>
              </a:spcBef>
              <a:buFont typeface="Arial" panose="020B0604020202020204" pitchFamily="34" charset="0"/>
              <a:buChar char="•"/>
            </a:pPr>
            <a:r>
              <a:rPr lang="da-DK" sz="1600">
                <a:solidFill>
                  <a:schemeClr val="tx1"/>
                </a:solidFill>
                <a:latin typeface="+mn-lt"/>
              </a:rPr>
              <a:t>Lorem ipsum dolor sit</a:t>
            </a:r>
          </a:p>
          <a:p>
            <a:pPr marL="285695" marR="0" lvl="0" indent="-285695" algn="l" defTabSz="932563"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695" lvl="0" indent="-285695">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6"/>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5"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5"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2" y="2622690"/>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1" y="4133508"/>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2" y="4133508"/>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017377388"/>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8"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229024"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834" marR="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834" marR="0" lvl="0" indent="-342834" algn="l" defTabSz="93229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1"/>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8"/>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3039119135"/>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96896025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1" y="2868614"/>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8"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3"/>
            <a:ext cx="9914572" cy="687832"/>
          </a:xfrm>
          <a:prstGeom prst="rect">
            <a:avLst/>
          </a:prstGeom>
        </p:spPr>
        <p:txBody>
          <a:bodyPr anchor="ctr"/>
          <a:lstStyle>
            <a:lvl1pPr marL="0" marR="0" indent="0" algn="l" defTabSz="93229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5" y="4112400"/>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7"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2"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7" y="2871092"/>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3" y="2868613"/>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3" y="2863362"/>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1" y="2871091"/>
            <a:ext cx="1463675" cy="99218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980667607"/>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6"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2"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4"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0"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2"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6" y="3465576"/>
            <a:ext cx="269748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4"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9"/>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020825"/>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94080557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1" y="645349"/>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9"/>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3" y="1968690"/>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3" y="3084251"/>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80" y="4192773"/>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80" y="3164267"/>
            <a:ext cx="3400507" cy="890848"/>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6"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6" y="1141394"/>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9"/>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8"/>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1"/>
            <a:ext cx="2733382"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6" y="1627633"/>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284" tIns="639989" rIns="14628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6" y="312386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3"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350542887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1" y="1638868"/>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064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4"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1"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4" y="2720976"/>
            <a:ext cx="4735512" cy="33750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2320220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8"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3"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7" y="2526061"/>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7" y="3743379"/>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7"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2" y="1308099"/>
            <a:ext cx="3542579" cy="4617066"/>
          </a:xfrm>
          <a:prstGeom prst="rect">
            <a:avLst/>
          </a:prstGeom>
        </p:spPr>
        <p:txBody>
          <a:bodyPr>
            <a:noAutofit/>
          </a:bodyPr>
          <a:lstStyle>
            <a:lvl1pPr marL="0" marR="0" indent="0" algn="l" defTabSz="914225"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1" y="1698469"/>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20" y="2916002"/>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9" y="4124980"/>
            <a:ext cx="5295899" cy="574100"/>
          </a:xfrm>
          <a:prstGeom prst="rect">
            <a:avLst/>
          </a:prstGeom>
        </p:spPr>
        <p:txBody>
          <a:bodyPr lIns="182880" tIns="0" rIns="182880" bIns="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3"/>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8" y="5356270"/>
            <a:ext cx="5295899" cy="574100"/>
          </a:xfrm>
          <a:prstGeom prst="rect">
            <a:avLst/>
          </a:prstGeom>
        </p:spPr>
        <p:txBody>
          <a:bodyPr lIns="182880" tIns="0" rIns="182880" bIns="0" anchor="ctr"/>
          <a:lstStyle>
            <a:lvl1pPr marL="0" marR="0" indent="0" algn="l" defTabSz="914102"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1" y="1390650"/>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1" y="2613701"/>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1" y="3827537"/>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1" y="5048750"/>
            <a:ext cx="771525" cy="78854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68683745"/>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7"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7" y="2741658"/>
            <a:ext cx="2660904"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4"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2"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8" y="2764370"/>
            <a:ext cx="1669715" cy="860505"/>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69" y="2741658"/>
            <a:ext cx="1656232" cy="886214"/>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2" y="1730948"/>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7"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3"/>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2" y="2898775"/>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0" y="2898324"/>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9" y="2745516"/>
            <a:ext cx="2668488" cy="886214"/>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2" y="2738661"/>
            <a:ext cx="1711247" cy="886214"/>
          </a:xfrm>
          <a:prstGeom prst="rect">
            <a:avLst/>
          </a:prstGeom>
        </p:spPr>
        <p:txBody>
          <a:bodyPr lIns="91440" tIns="91440" rIns="91440" bIns="91440" anchor="ctr" anchorCtr="0">
            <a:noAutofit/>
          </a:bodyPr>
          <a:lstStyle>
            <a:lvl1pPr marL="285695" indent="-285695"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1" y="2905142"/>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827952993"/>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7"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0" y="2357512"/>
            <a:ext cx="3261965"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5" y="2357512"/>
            <a:ext cx="3261207"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3" y="2357512"/>
            <a:ext cx="3258311" cy="3357477"/>
          </a:xfrm>
          <a:prstGeom prst="rect">
            <a:avLst/>
          </a:prstGeom>
        </p:spPr>
        <p:txBody>
          <a:bodyPr lIns="183600" tIns="72000"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6"/>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7"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6"/>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8"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5"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4" y="1515458"/>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4651273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6"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9" y="1227593"/>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2"/>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49" y="2357514"/>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49" y="3765952"/>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49" y="5138829"/>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2" y="2357514"/>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2" y="3765952"/>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2" y="5138829"/>
            <a:ext cx="269485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6" y="2357514"/>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6" y="3765952"/>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6" y="5138829"/>
            <a:ext cx="2687971"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4"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3"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1" y="136323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89" y="1333334"/>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4"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2"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3"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3"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3054042909"/>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2" y="1863857"/>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1"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9" y="292101"/>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54"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07"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161"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214" indent="0">
              <a:buNone/>
              <a:defRPr kumimoji="0" lang="en-US" sz="1175"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5"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8" y="1293971"/>
            <a:ext cx="1118768"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3" y="1906278"/>
            <a:ext cx="704780" cy="196681"/>
          </a:xfrm>
          <a:prstGeom prst="rect">
            <a:avLst/>
          </a:prstGeom>
          <a:noFill/>
          <a:ln w="25400" cap="flat" cmpd="sng" algn="ctr">
            <a:noFill/>
            <a:prstDash val="solid"/>
          </a:ln>
          <a:effectLst/>
        </p:spPr>
        <p:txBody>
          <a:bodyPr wrap="square" lIns="95214" rtlCol="0" anchor="ct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5" y="2225850"/>
            <a:ext cx="934871" cy="249299"/>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14" rtlCol="0" anchor="ct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41522" cy="249299"/>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10"/>
            <a:ext cx="678742" cy="249299"/>
          </a:xfrm>
          <a:prstGeom prst="rect">
            <a:avLst/>
          </a:prstGeom>
          <a:noFill/>
        </p:spPr>
        <p:txBody>
          <a:bodyPr wrap="square">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3" y="2201768"/>
            <a:ext cx="930063" cy="246221"/>
          </a:xfrm>
          <a:prstGeom prst="rect">
            <a:avLst/>
          </a:prstGeom>
          <a:noFill/>
        </p:spPr>
        <p:txBody>
          <a:bodyPr wrap="none">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9" y="2026930"/>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9" y="3290011"/>
            <a:ext cx="1481046"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9" y="5026183"/>
            <a:ext cx="952505" cy="276999"/>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3" y="1293970"/>
            <a:ext cx="1042273" cy="280718"/>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9"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2" y="3290010"/>
            <a:ext cx="1265539" cy="280718"/>
          </a:xfrm>
          <a:prstGeom prst="rect">
            <a:avLst/>
          </a:prstGeom>
          <a:noFill/>
        </p:spPr>
        <p:txBody>
          <a:bodyPr wrap="none"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3"/>
            <a:ext cx="709756" cy="249299"/>
          </a:xfrm>
          <a:prstGeom prst="rect">
            <a:avLst/>
          </a:prstGeom>
          <a:noFill/>
        </p:spPr>
        <p:txBody>
          <a:bodyPr wrap="square" rtlCol="0">
            <a:spAutoFit/>
          </a:bodyPr>
          <a:lstStyle/>
          <a:p>
            <a:pPr marL="0" lvl="0" indent="0" algn="l" defTabSz="1066464"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5"/>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8" y="3637294"/>
            <a:ext cx="4001282" cy="1098216"/>
          </a:xfrm>
          <a:prstGeom prst="rect">
            <a:avLst/>
          </a:prstGeom>
        </p:spPr>
        <p:txBody>
          <a:bodyPr lIns="91440">
            <a:noAutofit/>
          </a:bodyPr>
          <a:lstStyle>
            <a:lvl1pPr marL="0" marR="0" indent="0" algn="l" defTabSz="914192"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09" indent="-178509" algn="l" defTabSz="1218617"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054" marR="0" lvl="0" indent="-224054" algn="l" defTabSz="914192"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2"/>
            <a:ext cx="2034706" cy="303503"/>
          </a:xfrm>
          <a:prstGeom prst="rect">
            <a:avLst/>
          </a:prstGeom>
          <a:ln>
            <a:noFill/>
          </a:ln>
        </p:spPr>
        <p:txBody>
          <a:bodyPr lIns="91440" tIns="91440" rIns="91440" bIns="91440" anchor="ctr">
            <a:noAutofit/>
          </a:bodyPr>
          <a:lstStyle>
            <a:lvl1pPr marL="0" indent="0">
              <a:lnSpc>
                <a:spcPct val="150000"/>
              </a:lnSpc>
              <a:spcAft>
                <a:spcPts val="1175"/>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3"/>
            <a:ext cx="2489767" cy="249299"/>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6"/>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1"/>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5"/>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2"/>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1"/>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9"/>
            <a:ext cx="2034706" cy="303503"/>
          </a:xfrm>
          <a:prstGeom prst="rect">
            <a:avLst/>
          </a:prstGeom>
          <a:ln>
            <a:noFill/>
          </a:ln>
        </p:spPr>
        <p:txBody>
          <a:bodyPr lIns="91440" tIns="91440" rIns="91440" bIns="91440" anchor="ctr">
            <a:noAutofit/>
          </a:bodyPr>
          <a:lstStyle>
            <a:lvl1pPr marL="224054" marR="0" indent="-224054"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5" y="22639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5"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3" y="3797862"/>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1"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0"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0" y="2095271"/>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2"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2" y="2734785"/>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1" y="5612954"/>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1" y="5609148"/>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0" y="5621914"/>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8"/>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1" y="5621914"/>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1"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1"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0"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1"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8"/>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3" y="5605992"/>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2"/>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3"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3" y="6104225"/>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1"/>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5"/>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3" y="6116991"/>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197674901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5" y="2578143"/>
            <a:ext cx="4102389" cy="203133"/>
          </a:xfrm>
          <a:prstGeom prst="rect">
            <a:avLst/>
          </a:prstGeom>
        </p:spPr>
        <p:txBody>
          <a:bodyPr anchor="ct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8" y="292101"/>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5"/>
            <a:ext cx="2367305" cy="2683192"/>
          </a:xfrm>
          <a:prstGeom prst="rect">
            <a:avLst/>
          </a:prstGeom>
        </p:spPr>
        <p:txBody>
          <a:bodyPr lIns="91440" tIns="0" rIns="0" bIns="0">
            <a:noAutofit/>
          </a:bodyPr>
          <a:lstStyle>
            <a:lvl1pPr marL="0" indent="0" algn="l" defTabSz="914192"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192"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192"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1" y="1520230"/>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2"/>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2" y="2578141"/>
            <a:ext cx="3747697" cy="203134"/>
          </a:xfrm>
          <a:prstGeom prst="rect">
            <a:avLst/>
          </a:prstGeom>
        </p:spPr>
        <p:txBody>
          <a:bodyPr anchor="ctr"/>
          <a:lstStyle>
            <a:lvl1pPr marL="227165" marR="0" indent="-227165" algn="l" defTabSz="914192"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8"/>
            <a:ext cx="6671628" cy="301752"/>
          </a:xfrm>
          <a:prstGeom prst="rect">
            <a:avLst/>
          </a:prstGeom>
        </p:spPr>
        <p:txBody>
          <a:bodyPr anchor="ctr">
            <a:noAutofit/>
          </a:bodyP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1"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4"/>
            <a:ext cx="6077268" cy="301752"/>
          </a:xfrm>
          <a:prstGeom prst="rect">
            <a:avLst/>
          </a:prstGeom>
        </p:spPr>
        <p:txBody>
          <a:bodyPr anchor="ctr">
            <a:noAutofit/>
          </a:bodyPr>
          <a:lstStyle>
            <a:lvl1pPr marL="0" marR="0" indent="0" algn="l" defTabSz="914192"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533130935"/>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715325"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80"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5"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9"/>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6" y="1542384"/>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20" y="1546802"/>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60"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2" y="2091726"/>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9"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1" y="2091727"/>
            <a:ext cx="2157413" cy="64293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6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2"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5"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2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385529786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7"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7"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2"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3"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8"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6" y="2951164"/>
            <a:ext cx="1835150" cy="2320925"/>
          </a:xfrm>
          <a:prstGeom prst="rect">
            <a:avLst/>
          </a:prstGeom>
          <a:solidFill>
            <a:srgbClr val="E6E6E6"/>
          </a:solidFill>
        </p:spPr>
        <p:txBody>
          <a:bodyPr/>
          <a:lstStyle>
            <a:lvl1pPr marL="285695" indent="-285695">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2"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5" y="5505451"/>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323660917"/>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5" y="5897142"/>
            <a:ext cx="11019079" cy="0"/>
          </a:xfrm>
          <a:prstGeom prst="straightConnector1">
            <a:avLst/>
          </a:prstGeom>
          <a:ln w="12700">
            <a:solidFill>
              <a:schemeClr val="bg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6" y="2896069"/>
            <a:ext cx="1954837"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795724"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61486"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27248" y="289606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722677"/>
            <a:ext cx="0" cy="319403"/>
          </a:xfrm>
          <a:prstGeom prst="line">
            <a:avLst/>
          </a:prstGeom>
          <a:ln w="12700">
            <a:solidFill>
              <a:schemeClr val="bg1">
                <a:lumMod val="75000"/>
              </a:schemeClr>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905196"/>
            <a:ext cx="1989388" cy="439086"/>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2"/>
            <a:ext cx="11018520" cy="800219"/>
          </a:xfrm>
          <a:prstGeom prst="rect">
            <a:avLst/>
          </a:prstGeom>
        </p:spPr>
        <p:txBody>
          <a:bodyPr/>
          <a:lstStyle>
            <a:lvl1pPr marL="0" indent="0">
              <a:buNone/>
              <a:defRPr sz="1800">
                <a:solidFill>
                  <a:srgbClr val="1A1A1A"/>
                </a:solidFill>
                <a:latin typeface="+mn-lt"/>
              </a:defRPr>
            </a:lvl1pPr>
            <a:lvl2pPr>
              <a:defRPr sz="1400">
                <a:latin typeface="+mn-lt"/>
              </a:defRPr>
            </a:lvl2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6806" y="2894758"/>
            <a:ext cx="1954213"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795724" y="2894758"/>
            <a:ext cx="2018064"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61486" y="2894758"/>
            <a:ext cx="2008026"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27249" y="2894758"/>
            <a:ext cx="2010918" cy="438150"/>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four</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6805" y="3365819"/>
            <a:ext cx="1940434" cy="2224087"/>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795725" y="3375000"/>
            <a:ext cx="2011739" cy="2224087"/>
          </a:xfrm>
          <a:prstGeom prst="rect">
            <a:avLst/>
          </a:prstGeom>
        </p:spPr>
        <p:txBody>
          <a:bodyPr/>
          <a:lstStyle>
            <a:lvl1pPr marL="1431650" marR="0" indent="-14316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061487" y="3362476"/>
            <a:ext cx="2003597"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27249" y="3365818"/>
            <a:ext cx="1997901"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593013" y="3365818"/>
            <a:ext cx="1989503" cy="2224087"/>
          </a:xfrm>
          <a:prstGeom prst="rect">
            <a:avLst/>
          </a:prstGeom>
        </p:spPr>
        <p:txBody>
          <a:bodyPr/>
          <a:lstStyle>
            <a:lvl1pPr marL="285695"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marL="285695" marR="0" lvl="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72288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72137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721373"/>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721372"/>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721371"/>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27" name="Text Placeholder 2">
            <a:extLst>
              <a:ext uri="{FF2B5EF4-FFF2-40B4-BE49-F238E27FC236}">
                <a16:creationId xmlns:a16="http://schemas.microsoft.com/office/drawing/2014/main" id="{CC9A328C-25E0-4B4C-B41E-E27D7E4DB81B}"/>
              </a:ext>
            </a:extLst>
          </p:cNvPr>
          <p:cNvSpPr>
            <a:spLocks noGrp="1"/>
          </p:cNvSpPr>
          <p:nvPr>
            <p:ph type="body" sz="quarter" idx="15" hasCustomPrompt="1"/>
          </p:nvPr>
        </p:nvSpPr>
        <p:spPr>
          <a:xfrm>
            <a:off x="9593013" y="2894758"/>
            <a:ext cx="1954213" cy="438150"/>
          </a:xfrm>
          <a:prstGeom prst="rect">
            <a:avLst/>
          </a:prstGeom>
          <a:ln>
            <a:noFill/>
          </a:ln>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five</a:t>
            </a:r>
          </a:p>
        </p:txBody>
      </p:sp>
    </p:spTree>
    <p:extLst>
      <p:ext uri="{BB962C8B-B14F-4D97-AF65-F5344CB8AC3E}">
        <p14:creationId xmlns:p14="http://schemas.microsoft.com/office/powerpoint/2010/main" val="4094943514"/>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7"/>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8" y="1563689"/>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8" y="1557721"/>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3" y="1563687"/>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3"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6"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7" y="1732841"/>
            <a:ext cx="750197" cy="723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9"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3"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89" y="2647072"/>
            <a:ext cx="3662172"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8" y="2647072"/>
            <a:ext cx="3664912"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695" indent="-285695">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27562261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6" y="0"/>
            <a:ext cx="6924675"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4"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2889237406"/>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1" y="1351362"/>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1" y="5008383"/>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1" y="3183290"/>
            <a:ext cx="1177925" cy="115055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7" y="135136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6" y="3183289"/>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7" y="500838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92618722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1"/>
            <a:ext cx="3269362" cy="3200876"/>
          </a:xfrm>
          <a:prstGeom prst="rect">
            <a:avLst/>
          </a:prstGeom>
          <a:noFill/>
        </p:spPr>
        <p:txBody>
          <a:bodyPr wrap="square" lIns="0" tIns="0" rIns="0" bIns="0" rtlCol="0">
            <a:spAutoFit/>
          </a:bodyPr>
          <a:lstStyle/>
          <a:p>
            <a:pPr algn="l"/>
            <a:r>
              <a:rPr lang="en-US" sz="4800">
                <a:solidFill>
                  <a:srgbClr val="1A1A1A"/>
                </a:solidFill>
                <a:latin typeface="Segoe UI Semilight" panose="020B0402040204020203" pitchFamily="34" charset="0"/>
                <a:cs typeface="Segoe UI Semilight" panose="020B0402040204020203" pitchFamily="34" charset="0"/>
              </a:rPr>
              <a:t>Imagine.</a:t>
            </a:r>
          </a:p>
          <a:p>
            <a:pPr algn="l"/>
            <a:r>
              <a:rPr lang="en-US" sz="4800">
                <a:solidFill>
                  <a:srgbClr val="1A1A1A"/>
                </a:solidFill>
                <a:latin typeface="Segoe UI Semilight" panose="020B0402040204020203" pitchFamily="34" charset="0"/>
                <a:cs typeface="Segoe UI Semilight" panose="020B0402040204020203" pitchFamily="34" charset="0"/>
              </a:rPr>
              <a:t>Realize.</a:t>
            </a:r>
          </a:p>
          <a:p>
            <a:pPr algn="l"/>
            <a:r>
              <a:rPr lang="en-US" sz="4800">
                <a:solidFill>
                  <a:srgbClr val="1A1A1A"/>
                </a:solidFill>
                <a:latin typeface="Segoe UI Semilight" panose="020B0402040204020203" pitchFamily="34" charset="0"/>
                <a:cs typeface="Segoe UI Semilight" panose="020B0402040204020203" pitchFamily="34" charset="0"/>
              </a:rPr>
              <a:t>Experience </a:t>
            </a:r>
          </a:p>
          <a:p>
            <a:pPr algn="l"/>
            <a:endParaRPr lang="en-US" sz="4800">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4" y="5740386"/>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89709" y="5698207"/>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6"/>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6"/>
              <a:extLst>
                <a:ext uri="{FF2B5EF4-FFF2-40B4-BE49-F238E27FC236}">
                  <a16:creationId xmlns:a16="http://schemas.microsoft.com/office/drawing/2014/main" id="{7C64D7ED-249F-6140-95B3-BE844EBAD09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1" y="585789"/>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1"/>
            <a:ext cx="4162425" cy="603250"/>
          </a:xfrm>
          <a:prstGeom prst="rect">
            <a:avLst/>
          </a:prstGeom>
        </p:spPr>
        <p:txBody>
          <a:bodyPr/>
          <a:lstStyle>
            <a:lvl1pPr marL="0" indent="0" algn="l">
              <a:buNone/>
              <a:defRPr sz="1200">
                <a:latin typeface="+mn-lt"/>
              </a:defRPr>
            </a:lvl1pPr>
            <a:lvl2pPr marL="228556" indent="0">
              <a:buNone/>
              <a:defRPr sz="1200"/>
            </a:lvl2pPr>
            <a:lvl3pPr marL="457112" indent="0">
              <a:buNone/>
              <a:defRPr sz="1200"/>
            </a:lvl3pPr>
            <a:lvl4pPr marL="661861" indent="0">
              <a:buNone/>
              <a:defRPr sz="1200"/>
            </a:lvl4pPr>
            <a:lvl5pPr marL="855499"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2262050244"/>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1" y="3569346"/>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1"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5" y="3558054"/>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0" y="5051686"/>
            <a:ext cx="3263900"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6"/>
            <a:ext cx="3217670"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5" y="5051686"/>
            <a:ext cx="3153293" cy="1512628"/>
          </a:xfrm>
          <a:prstGeom prst="rect">
            <a:avLst/>
          </a:prstGeom>
        </p:spPr>
        <p:txBody>
          <a:bodyPr/>
          <a:lstStyle>
            <a:lvl1pPr marL="285695" indent="-285695" algn="l">
              <a:buFont typeface="Arial" panose="020B0604020202020204" pitchFamily="34" charset="0"/>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1" y="3648076"/>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5" y="3653791"/>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5" y="3621673"/>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0" y="4555182"/>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4" y="4553045"/>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3636647849"/>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C90F2A-19F4-5D43-A95C-7E9B1B6B4280}"/>
              </a:ext>
            </a:extLst>
          </p:cNvPr>
          <p:cNvSpPr/>
          <p:nvPr/>
        </p:nvSpPr>
        <p:spPr bwMode="auto">
          <a:xfrm>
            <a:off x="684670" y="1833941"/>
            <a:ext cx="1989843" cy="369691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683340" y="5516473"/>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40"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0" y="2975274"/>
            <a:ext cx="605316" cy="0"/>
          </a:xfrm>
          <a:prstGeom prst="line">
            <a:avLst/>
          </a:prstGeom>
          <a:noFill/>
          <a:ln w="9525" cap="flat" cmpd="sng" algn="ctr">
            <a:solidFill>
              <a:srgbClr val="0078D4"/>
            </a:solidFill>
            <a:prstDash val="solid"/>
          </a:ln>
          <a:effectLst/>
        </p:spPr>
      </p:cxnSp>
      <p:sp>
        <p:nvSpPr>
          <p:cNvPr id="11" name="Rectangle 10">
            <a:extLst>
              <a:ext uri="{FF2B5EF4-FFF2-40B4-BE49-F238E27FC236}">
                <a16:creationId xmlns:a16="http://schemas.microsoft.com/office/drawing/2014/main" id="{C05C4866-E6D0-5A4E-897B-9D54EA6C041A}"/>
              </a:ext>
            </a:extLst>
          </p:cNvPr>
          <p:cNvSpPr/>
          <p:nvPr/>
        </p:nvSpPr>
        <p:spPr bwMode="auto">
          <a:xfrm>
            <a:off x="7292850" y="1829264"/>
            <a:ext cx="1989843" cy="3696914"/>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7293241" y="5516298"/>
            <a:ext cx="1989463"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20"/>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6" y="2975274"/>
            <a:ext cx="605316" cy="0"/>
          </a:xfrm>
          <a:prstGeom prst="line">
            <a:avLst/>
          </a:prstGeom>
          <a:noFill/>
          <a:ln w="9525" cap="flat" cmpd="sng" algn="ctr">
            <a:solidFill>
              <a:srgbClr val="0078D4"/>
            </a:solidFill>
            <a:prstDash val="solid"/>
          </a:ln>
          <a:effectLst/>
        </p:spPr>
      </p:cxnSp>
      <p:sp>
        <p:nvSpPr>
          <p:cNvPr id="17" name="Rectangle 16">
            <a:extLst>
              <a:ext uri="{FF2B5EF4-FFF2-40B4-BE49-F238E27FC236}">
                <a16:creationId xmlns:a16="http://schemas.microsoft.com/office/drawing/2014/main" id="{6B1ABCFA-CEC8-B84C-A065-5B7D79715D01}"/>
              </a:ext>
            </a:extLst>
          </p:cNvPr>
          <p:cNvSpPr/>
          <p:nvPr userDrawn="1"/>
        </p:nvSpPr>
        <p:spPr bwMode="auto">
          <a:xfrm>
            <a:off x="5124255" y="1833939"/>
            <a:ext cx="1956839" cy="370286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userDrawn="1"/>
        </p:nvSpPr>
        <p:spPr bwMode="auto">
          <a:xfrm>
            <a:off x="5124255" y="5516297"/>
            <a:ext cx="1956841" cy="4765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4" y="1397617"/>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8" y="2975274"/>
            <a:ext cx="605316" cy="0"/>
          </a:xfrm>
          <a:prstGeom prst="line">
            <a:avLst/>
          </a:prstGeom>
          <a:noFill/>
          <a:ln w="9525" cap="flat" cmpd="sng" algn="ctr">
            <a:solidFill>
              <a:srgbClr val="0078D4"/>
            </a:solidFill>
            <a:prstDash val="solid"/>
          </a:ln>
          <a:effectLst/>
        </p:spPr>
      </p:cxnSp>
      <p:sp>
        <p:nvSpPr>
          <p:cNvPr id="23" name="Rectangle 22">
            <a:extLst>
              <a:ext uri="{FF2B5EF4-FFF2-40B4-BE49-F238E27FC236}">
                <a16:creationId xmlns:a16="http://schemas.microsoft.com/office/drawing/2014/main" id="{36154671-B9FB-A34F-95A5-B298A7D8A6B2}"/>
              </a:ext>
            </a:extLst>
          </p:cNvPr>
          <p:cNvSpPr/>
          <p:nvPr userDrawn="1"/>
        </p:nvSpPr>
        <p:spPr bwMode="auto">
          <a:xfrm>
            <a:off x="2905128"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userDrawn="1"/>
        </p:nvSpPr>
        <p:spPr bwMode="auto">
          <a:xfrm>
            <a:off x="2903797" y="5516475"/>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sp>
        <p:nvSpPr>
          <p:cNvPr id="29" name="Rectangle 28">
            <a:extLst>
              <a:ext uri="{FF2B5EF4-FFF2-40B4-BE49-F238E27FC236}">
                <a16:creationId xmlns:a16="http://schemas.microsoft.com/office/drawing/2014/main" id="{5F147FA7-20F0-8947-8758-9E45B162EC3F}"/>
              </a:ext>
            </a:extLst>
          </p:cNvPr>
          <p:cNvSpPr/>
          <p:nvPr userDrawn="1"/>
        </p:nvSpPr>
        <p:spPr bwMode="auto">
          <a:xfrm>
            <a:off x="9532464"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userDrawn="1"/>
        </p:nvSpPr>
        <p:spPr bwMode="auto">
          <a:xfrm>
            <a:off x="9532464" y="5514690"/>
            <a:ext cx="1989844" cy="473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ctr"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3"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376513" y="2228829"/>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userDrawn="1">
            <p:ph type="pic" sz="quarter" idx="11" hasCustomPrompt="1"/>
          </p:nvPr>
        </p:nvSpPr>
        <p:spPr>
          <a:xfrm>
            <a:off x="3576915" y="2228829"/>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userDrawn="1">
            <p:ph type="pic" sz="quarter" idx="12" hasCustomPrompt="1"/>
          </p:nvPr>
        </p:nvSpPr>
        <p:spPr>
          <a:xfrm>
            <a:off x="5786577" y="2224805"/>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userDrawn="1">
            <p:ph type="pic" sz="quarter" idx="13" hasCustomPrompt="1"/>
          </p:nvPr>
        </p:nvSpPr>
        <p:spPr>
          <a:xfrm>
            <a:off x="7986979" y="2224805"/>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userDrawn="1">
            <p:ph type="pic" sz="quarter" idx="14" hasCustomPrompt="1"/>
          </p:nvPr>
        </p:nvSpPr>
        <p:spPr>
          <a:xfrm>
            <a:off x="10214722" y="2228827"/>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userDrawn="1">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936776" y="3117793"/>
            <a:ext cx="1484313" cy="2089150"/>
          </a:xfrm>
          <a:prstGeom prst="rect">
            <a:avLst/>
          </a:prstGeom>
        </p:spPr>
        <p:txBody>
          <a:bodyPr/>
          <a:lstStyle>
            <a:lvl1pPr marL="0" indent="0" algn="ctr">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userDrawn="1">
            <p:ph type="body" sz="quarter" idx="17" hasCustomPrompt="1"/>
          </p:nvPr>
        </p:nvSpPr>
        <p:spPr>
          <a:xfrm>
            <a:off x="2903783"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userDrawn="1">
            <p:ph type="body" sz="quarter" idx="18" hasCustomPrompt="1"/>
          </p:nvPr>
        </p:nvSpPr>
        <p:spPr>
          <a:xfrm>
            <a:off x="3157233" y="3117793"/>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userDrawn="1">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userDrawn="1">
            <p:ph type="body" sz="quarter" idx="20" hasCustomPrompt="1"/>
          </p:nvPr>
        </p:nvSpPr>
        <p:spPr>
          <a:xfrm>
            <a:off x="5360804" y="3117793"/>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userDrawn="1">
            <p:ph type="body" sz="quarter" idx="21" hasCustomPrompt="1"/>
          </p:nvPr>
        </p:nvSpPr>
        <p:spPr>
          <a:xfrm>
            <a:off x="7290408" y="1416382"/>
            <a:ext cx="1974850" cy="412881"/>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userDrawn="1">
            <p:ph type="body" sz="quarter" idx="22" hasCustomPrompt="1"/>
          </p:nvPr>
        </p:nvSpPr>
        <p:spPr>
          <a:xfrm>
            <a:off x="7554528" y="3117794"/>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userDrawn="1">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userDrawn="1">
            <p:ph type="body" sz="quarter" idx="24" hasCustomPrompt="1"/>
          </p:nvPr>
        </p:nvSpPr>
        <p:spPr>
          <a:xfrm>
            <a:off x="9784570" y="3115457"/>
            <a:ext cx="1484313" cy="2089150"/>
          </a:xfrm>
          <a:prstGeom prst="rect">
            <a:avLst/>
          </a:prstGeom>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961900639"/>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6951" tIns="182780" rIns="456951" bIns="274171"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7896" rtl="0" eaLnBrk="1" fontAlgn="auto" latinLnBrk="0" hangingPunct="1">
              <a:lnSpc>
                <a:spcPct val="90000"/>
              </a:lnSpc>
              <a:spcBef>
                <a:spcPts val="1799"/>
              </a:spcBef>
              <a:spcAft>
                <a:spcPts val="0"/>
              </a:spcAft>
              <a:buClrTx/>
              <a:buSzTx/>
              <a:buFontTx/>
              <a:buNone/>
              <a:tabLst/>
              <a:defRPr/>
            </a:pPr>
            <a:endParaRPr kumimoji="0" lang="en-GB" sz="4800"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10" y="1743744"/>
            <a:ext cx="8057455" cy="3364645"/>
          </a:xfrm>
          <a:prstGeom prst="rect">
            <a:avLst/>
          </a:prstGeom>
        </p:spPr>
        <p:txBody>
          <a:bodyPr lIns="274281" tIns="274281" rIns="274281" bIns="274281"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9" y="3121645"/>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47991440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1" y="3632682"/>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1" y="3638033"/>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4" y="683707"/>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1" y="686686"/>
            <a:ext cx="1836011" cy="307777"/>
          </a:xfrm>
          <a:prstGeom prst="rect">
            <a:avLst/>
          </a:prstGeom>
          <a:noFill/>
          <a:ln w="38100">
            <a:solidFill>
              <a:srgbClr val="737373"/>
            </a:solidFill>
          </a:ln>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6"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1"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6" y="3646022"/>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50"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1" y="3656932"/>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7"/>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90"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300" y="686686"/>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8"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6"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6"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6"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6"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6"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90" y="3629703"/>
            <a:ext cx="1863057" cy="59276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6" y="3629703"/>
            <a:ext cx="1863057" cy="59276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6" y="678526"/>
            <a:ext cx="1863057" cy="5846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6" y="678526"/>
            <a:ext cx="1863057" cy="5846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1"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4"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1"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4"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3"/>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6"/>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6" y="4781174"/>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2875279976"/>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1" y="1242661"/>
            <a:ext cx="6248400" cy="47879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600" y="1242662"/>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600" y="2758568"/>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4135131763"/>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1"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7" y="1744464"/>
            <a:ext cx="4183845" cy="3700886"/>
          </a:xfrm>
          <a:prstGeom prst="rect">
            <a:avLst/>
          </a:prstGeom>
        </p:spPr>
        <p:txBody>
          <a:bodyPr wrap="square" lIns="0" tIns="0" rIns="0" bIns="0">
            <a:noAutofit/>
          </a:bodyPr>
          <a:lstStyle/>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7" y="1744464"/>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3" y="609996"/>
            <a:ext cx="604653" cy="387798"/>
          </a:xfrm>
          <a:prstGeom prst="rect">
            <a:avLst/>
          </a:prstGeom>
          <a:noFill/>
        </p:spPr>
        <p:txBody>
          <a:bodyPr wrap="non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6" y="5603448"/>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337"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2"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4" y="749301"/>
            <a:ext cx="1243012" cy="1077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425716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0"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2" y="1505079"/>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1"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7951040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8"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2" y="2858462"/>
            <a:ext cx="3128963" cy="1848122"/>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2" y="2405389"/>
            <a:ext cx="3128963" cy="453073"/>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9" y="2858462"/>
            <a:ext cx="3128963" cy="1848122"/>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9" y="2405389"/>
            <a:ext cx="3128963" cy="453073"/>
          </a:xfrm>
          <a:prstGeom prst="rect">
            <a:avLst/>
          </a:prstGeom>
          <a:solidFill>
            <a:srgbClr val="D2D2D2"/>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7" y="2870099"/>
            <a:ext cx="3128963" cy="1848122"/>
          </a:xfrm>
          <a:prstGeom prst="rect">
            <a:avLst/>
          </a:prstGeom>
          <a:solidFill>
            <a:srgbClr val="0078D4"/>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7" y="2417027"/>
            <a:ext cx="3128963" cy="453073"/>
          </a:xfrm>
          <a:prstGeom prst="rect">
            <a:avLst/>
          </a:prstGeom>
          <a:solidFill>
            <a:srgbClr val="0078D4"/>
          </a:solidFill>
        </p:spPr>
        <p:txBody>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3875123740"/>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1" y="1435101"/>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1" y="-11152"/>
            <a:ext cx="6858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2671112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30"/>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4"/>
            <a:ext cx="11018838" cy="1612900"/>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099" marR="0" lvl="2"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801" marR="0" lvl="3"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741" marR="0" lvl="4"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1637799153"/>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1"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96842395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5"/>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1" y="1348580"/>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9" y="1348583"/>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5" y="1348582"/>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2" y="1348581"/>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1665772385"/>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070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856872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245854"/>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56090472"/>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3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32047946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4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485901"/>
            <a:ext cx="11018838" cy="47831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63024115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385459565"/>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0"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3064" y="1955173"/>
            <a:ext cx="8450038" cy="3683628"/>
          </a:xfrm>
          <a:prstGeom prst="rect">
            <a:avLst/>
          </a:prstGeom>
        </p:spPr>
      </p:pic>
    </p:spTree>
    <p:extLst>
      <p:ext uri="{BB962C8B-B14F-4D97-AF65-F5344CB8AC3E}">
        <p14:creationId xmlns:p14="http://schemas.microsoft.com/office/powerpoint/2010/main" val="265906787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7B9A44-A73E-457E-9760-DE89215E9825}"/>
              </a:ext>
            </a:extLst>
          </p:cNvPr>
          <p:cNvSpPr>
            <a:spLocks noGrp="1"/>
          </p:cNvSpPr>
          <p:nvPr>
            <p:ph type="pic" sz="quarter" idx="37" hasCustomPrompt="1"/>
          </p:nvPr>
        </p:nvSpPr>
        <p:spPr>
          <a:xfrm>
            <a:off x="0" y="0"/>
            <a:ext cx="12192000" cy="6858000"/>
          </a:xfrm>
          <a:prstGeom prst="rect">
            <a:avLst/>
          </a:prstGeom>
        </p:spPr>
        <p:txBody>
          <a:bodyPr tIns="914400" bIns="2560320" anchor="ctr" anchorCtr="0"/>
          <a:lstStyle>
            <a:lvl1pPr marL="0" indent="0" algn="ctr">
              <a:buNone/>
              <a:defRPr>
                <a:solidFill>
                  <a:schemeClr val="bg1"/>
                </a:solidFill>
              </a:defRPr>
            </a:lvl1pPr>
          </a:lstStyle>
          <a:p>
            <a:r>
              <a:rPr lang="en-US"/>
              <a:t>Drag picture here</a:t>
            </a:r>
          </a:p>
        </p:txBody>
      </p:sp>
      <p:sp>
        <p:nvSpPr>
          <p:cNvPr id="7" name="Text Placeholder 6">
            <a:extLst>
              <a:ext uri="{FF2B5EF4-FFF2-40B4-BE49-F238E27FC236}">
                <a16:creationId xmlns:a16="http://schemas.microsoft.com/office/drawing/2014/main" id="{863E4B7B-3403-4188-8DD9-115D363D60DD}"/>
              </a:ext>
            </a:extLst>
          </p:cNvPr>
          <p:cNvSpPr>
            <a:spLocks noGrp="1"/>
          </p:cNvSpPr>
          <p:nvPr>
            <p:ph type="body" sz="quarter" idx="40" hasCustomPrompt="1"/>
          </p:nvPr>
        </p:nvSpPr>
        <p:spPr>
          <a:xfrm>
            <a:off x="0" y="5359402"/>
            <a:ext cx="12192000" cy="1498600"/>
          </a:xfrm>
          <a:prstGeom prst="rect">
            <a:avLst/>
          </a:prstGeom>
          <a:solidFill>
            <a:schemeClr val="bg1">
              <a:alpha val="87000"/>
            </a:schemeClr>
          </a:solidFill>
        </p:spPr>
        <p:txBody>
          <a:bodyPr lIns="2468880" tIns="0" rIns="182880" bIns="0" anchor="ctr" anchorCtr="0"/>
          <a:lstStyle>
            <a:lvl1pPr marL="0" indent="0" algn="r">
              <a:lnSpc>
                <a:spcPct val="100000"/>
              </a:lnSpc>
              <a:buNone/>
              <a:defRPr sz="1600">
                <a:latin typeface="Segoe UI" panose="020B0502040204020203" pitchFamily="34" charset="0"/>
                <a:cs typeface="Segoe UI" panose="020B0502040204020203" pitchFamily="34" charset="0"/>
              </a:defRPr>
            </a:lvl1pPr>
            <a:lvl2pPr marL="457025" indent="0">
              <a:buNone/>
              <a:defRPr sz="1600">
                <a:latin typeface="Segoe UI" panose="020B0502040204020203" pitchFamily="34" charset="0"/>
                <a:cs typeface="Segoe UI" panose="020B0502040204020203" pitchFamily="34" charset="0"/>
              </a:defRPr>
            </a:lvl2pPr>
            <a:lvl3pPr marL="914049" indent="0">
              <a:buNone/>
              <a:defRPr sz="1600">
                <a:latin typeface="Segoe UI" panose="020B0502040204020203" pitchFamily="34" charset="0"/>
                <a:cs typeface="Segoe UI" panose="020B0502040204020203" pitchFamily="34" charset="0"/>
              </a:defRPr>
            </a:lvl3pPr>
            <a:lvl4pPr marL="1371074" indent="0">
              <a:buNone/>
              <a:defRPr sz="1600">
                <a:latin typeface="Segoe UI" panose="020B0502040204020203" pitchFamily="34" charset="0"/>
                <a:cs typeface="Segoe UI" panose="020B0502040204020203" pitchFamily="34" charset="0"/>
              </a:defRPr>
            </a:lvl4pPr>
            <a:lvl5pPr marL="1828098" indent="0">
              <a:buNone/>
              <a:defRPr sz="1600">
                <a:latin typeface="Segoe UI" panose="020B0502040204020203" pitchFamily="34" charset="0"/>
                <a:cs typeface="Segoe UI" panose="020B0502040204020203" pitchFamily="34" charset="0"/>
              </a:defRPr>
            </a:lvl5pPr>
          </a:lstStyle>
          <a:p>
            <a:pPr lvl="0"/>
            <a:r>
              <a:rPr lang="en-US"/>
              <a:t>“</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inventore</a:t>
            </a:r>
            <a:r>
              <a:rPr lang="en-US"/>
              <a:t> </a:t>
            </a:r>
            <a:r>
              <a:rPr lang="en-US" err="1"/>
              <a:t>veritatis</a:t>
            </a:r>
            <a:r>
              <a:rPr lang="en-US"/>
              <a:t> et quasi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 </a:t>
            </a:r>
            <a:br>
              <a:rPr lang="en-US"/>
            </a:br>
            <a:r>
              <a:rPr lang="en-US"/>
              <a:t>— Name, Title, Company</a:t>
            </a:r>
          </a:p>
        </p:txBody>
      </p:sp>
      <p:sp>
        <p:nvSpPr>
          <p:cNvPr id="8" name="Picture Placeholder 144">
            <a:extLst>
              <a:ext uri="{FF2B5EF4-FFF2-40B4-BE49-F238E27FC236}">
                <a16:creationId xmlns:a16="http://schemas.microsoft.com/office/drawing/2014/main" id="{487D300D-2EF4-44F7-BBB0-7212CB0FC2C5}"/>
              </a:ext>
            </a:extLst>
          </p:cNvPr>
          <p:cNvSpPr>
            <a:spLocks noGrp="1"/>
          </p:cNvSpPr>
          <p:nvPr>
            <p:ph type="pic" sz="quarter" idx="36" hasCustomPrompt="1"/>
          </p:nvPr>
        </p:nvSpPr>
        <p:spPr>
          <a:xfrm>
            <a:off x="202500" y="576042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 name="Text Placeholder 2">
            <a:extLst>
              <a:ext uri="{FF2B5EF4-FFF2-40B4-BE49-F238E27FC236}">
                <a16:creationId xmlns:a16="http://schemas.microsoft.com/office/drawing/2014/main" id="{858D4DB8-653C-44B7-9244-4A79A3D196C2}"/>
              </a:ext>
            </a:extLst>
          </p:cNvPr>
          <p:cNvSpPr>
            <a:spLocks noGrp="1"/>
          </p:cNvSpPr>
          <p:nvPr>
            <p:ph type="body" sz="quarter" idx="38" hasCustomPrompt="1"/>
          </p:nvPr>
        </p:nvSpPr>
        <p:spPr>
          <a:xfrm>
            <a:off x="0" y="0"/>
            <a:ext cx="12192000" cy="2082800"/>
          </a:xfrm>
          <a:prstGeom prst="rect">
            <a:avLst/>
          </a:prstGeom>
          <a:gradFill>
            <a:gsLst>
              <a:gs pos="100000">
                <a:srgbClr val="000000">
                  <a:alpha val="0"/>
                </a:srgbClr>
              </a:gs>
              <a:gs pos="0">
                <a:srgbClr val="000000">
                  <a:alpha val="56000"/>
                </a:srgbClr>
              </a:gs>
            </a:gsLst>
            <a:lin ang="5400000" scaled="1"/>
          </a:gradFill>
        </p:spPr>
        <p:txBody>
          <a:bodyPr lIns="914400" tIns="0" rIns="731520" bIns="0" anchor="ctr" anchorCtr="0"/>
          <a:lstStyle>
            <a:lvl1pPr marL="0" indent="0">
              <a:buNone/>
              <a:defRPr sz="4400">
                <a:solidFill>
                  <a:schemeClr val="bg1"/>
                </a:solidFill>
                <a:latin typeface="Segoe UI Semilight" panose="020B0402040204020203" pitchFamily="34" charset="0"/>
                <a:cs typeface="Segoe UI Semilight" panose="020B0402040204020203" pitchFamily="34" charset="0"/>
              </a:defRPr>
            </a:lvl1pPr>
            <a:lvl2pPr marL="457025" indent="0">
              <a:buNone/>
              <a:defRPr>
                <a:solidFill>
                  <a:schemeClr val="bg1"/>
                </a:solidFill>
                <a:latin typeface="Segoe UI" panose="020B0502040204020203" pitchFamily="34" charset="0"/>
                <a:cs typeface="Segoe UI" panose="020B0502040204020203" pitchFamily="34" charset="0"/>
              </a:defRPr>
            </a:lvl2pPr>
            <a:lvl3pPr marL="914049" indent="0">
              <a:buNone/>
              <a:defRPr>
                <a:solidFill>
                  <a:schemeClr val="bg1"/>
                </a:solidFill>
                <a:latin typeface="Segoe UI" panose="020B0502040204020203" pitchFamily="34" charset="0"/>
                <a:cs typeface="Segoe UI" panose="020B0502040204020203" pitchFamily="34" charset="0"/>
              </a:defRPr>
            </a:lvl3pPr>
            <a:lvl4pPr marL="1371074" indent="0">
              <a:buNone/>
              <a:defRPr>
                <a:solidFill>
                  <a:schemeClr val="bg1"/>
                </a:solidFill>
                <a:latin typeface="Segoe UI" panose="020B0502040204020203" pitchFamily="34" charset="0"/>
                <a:cs typeface="Segoe UI" panose="020B0502040204020203" pitchFamily="34" charset="0"/>
              </a:defRPr>
            </a:lvl4pPr>
            <a:lvl5pPr marL="1828098" indent="0">
              <a:buNone/>
              <a:defRPr>
                <a:solidFill>
                  <a:schemeClr val="bg1"/>
                </a:solidFill>
                <a:latin typeface="Segoe UI" panose="020B0502040204020203" pitchFamily="34" charset="0"/>
                <a:cs typeface="Segoe UI" panose="020B0502040204020203" pitchFamily="34" charset="0"/>
              </a:defRPr>
            </a:lvl5pPr>
          </a:lstStyle>
          <a:p>
            <a:pPr lvl="0"/>
            <a:r>
              <a:rPr lang="en-US"/>
              <a:t>Click to add title</a:t>
            </a:r>
          </a:p>
        </p:txBody>
      </p:sp>
    </p:spTree>
    <p:extLst>
      <p:ext uri="{BB962C8B-B14F-4D97-AF65-F5344CB8AC3E}">
        <p14:creationId xmlns:p14="http://schemas.microsoft.com/office/powerpoint/2010/main" val="401368813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Sideba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75A9E5-1F2D-4241-AC74-C7F02EBC4FD7}"/>
              </a:ext>
            </a:extLst>
          </p:cNvPr>
          <p:cNvSpPr/>
          <p:nvPr userDrawn="1"/>
        </p:nvSpPr>
        <p:spPr bwMode="auto">
          <a:xfrm>
            <a:off x="0" y="0"/>
            <a:ext cx="4297680" cy="6858000"/>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itle 4">
            <a:extLst>
              <a:ext uri="{FF2B5EF4-FFF2-40B4-BE49-F238E27FC236}">
                <a16:creationId xmlns:a16="http://schemas.microsoft.com/office/drawing/2014/main" id="{AC3AE98F-AFC1-440B-BC28-87152FB80776}"/>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a:t>Title</a:t>
            </a:r>
          </a:p>
        </p:txBody>
      </p:sp>
      <p:sp>
        <p:nvSpPr>
          <p:cNvPr id="10" name="Text Placeholder 6">
            <a:extLst>
              <a:ext uri="{FF2B5EF4-FFF2-40B4-BE49-F238E27FC236}">
                <a16:creationId xmlns:a16="http://schemas.microsoft.com/office/drawing/2014/main" id="{A9636763-911F-4134-AAB5-CAFB89BABB7C}"/>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344BA0B3-E4CD-4046-B0D9-17F486F5D5C8}"/>
              </a:ext>
            </a:extLst>
          </p:cNvPr>
          <p:cNvSpPr txBox="1"/>
          <p:nvPr userDrawn="1"/>
        </p:nvSpPr>
        <p:spPr>
          <a:xfrm>
            <a:off x="584200" y="6410492"/>
            <a:ext cx="2733158" cy="123111"/>
          </a:xfrm>
          <a:prstGeom prst="rect">
            <a:avLst/>
          </a:prstGeom>
          <a:noFill/>
        </p:spPr>
        <p:txBody>
          <a:bodyPr wrap="square" lIns="0" tIns="0" rIns="0" bIns="0" rtlCol="0">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extLst>
      <p:ext uri="{BB962C8B-B14F-4D97-AF65-F5344CB8AC3E}">
        <p14:creationId xmlns:p14="http://schemas.microsoft.com/office/powerpoint/2010/main" val="22979129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880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22855974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ED7D31"/>
                </a:solidFill>
              </a:defRPr>
            </a:lvl1pPr>
          </a:lstStyle>
          <a:p>
            <a:r>
              <a:rPr lang="en-US"/>
              <a:t>Title</a:t>
            </a:r>
          </a:p>
        </p:txBody>
      </p:sp>
      <p:grpSp>
        <p:nvGrpSpPr>
          <p:cNvPr id="8" name="Group 7">
            <a:extLst>
              <a:ext uri="{FF2B5EF4-FFF2-40B4-BE49-F238E27FC236}">
                <a16:creationId xmlns:a16="http://schemas.microsoft.com/office/drawing/2014/main" id="{E038273F-99E8-43F8-BD3A-74D9A5AAF21D}"/>
              </a:ext>
            </a:extLst>
          </p:cNvPr>
          <p:cNvGrpSpPr/>
          <p:nvPr userDrawn="1"/>
        </p:nvGrpSpPr>
        <p:grpSpPr>
          <a:xfrm>
            <a:off x="213212" y="6195092"/>
            <a:ext cx="1478814" cy="662909"/>
            <a:chOff x="217487" y="6318419"/>
            <a:chExt cx="1508467" cy="676106"/>
          </a:xfrm>
        </p:grpSpPr>
        <p:pic>
          <p:nvPicPr>
            <p:cNvPr id="4" name="Picture 3">
              <a:extLst>
                <a:ext uri="{FF2B5EF4-FFF2-40B4-BE49-F238E27FC236}">
                  <a16:creationId xmlns:a16="http://schemas.microsoft.com/office/drawing/2014/main" id="{C99F8461-3A62-4CD2-8B48-02635005A7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7487" y="6318419"/>
              <a:ext cx="1508467" cy="676106"/>
            </a:xfrm>
            <a:prstGeom prst="rect">
              <a:avLst/>
            </a:prstGeom>
          </p:spPr>
        </p:pic>
        <p:cxnSp>
          <p:nvCxnSpPr>
            <p:cNvPr id="7" name="Straight Connector 6">
              <a:extLst>
                <a:ext uri="{FF2B5EF4-FFF2-40B4-BE49-F238E27FC236}">
                  <a16:creationId xmlns:a16="http://schemas.microsoft.com/office/drawing/2014/main" id="{228B9742-1AC6-4D4E-893B-B2E080291967}"/>
                </a:ext>
              </a:extLst>
            </p:cNvPr>
            <p:cNvCxnSpPr/>
            <p:nvPr userDrawn="1"/>
          </p:nvCxnSpPr>
          <p:spPr>
            <a:xfrm>
              <a:off x="1668780" y="6446520"/>
              <a:ext cx="0" cy="4038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18DA772-56EE-4B98-93B6-ABC50C801F8D}"/>
              </a:ext>
            </a:extLst>
          </p:cNvPr>
          <p:cNvSpPr txBox="1"/>
          <p:nvPr userDrawn="1"/>
        </p:nvSpPr>
        <p:spPr>
          <a:xfrm>
            <a:off x="9574950" y="6451690"/>
            <a:ext cx="1962150" cy="138499"/>
          </a:xfrm>
          <a:prstGeom prst="rect">
            <a:avLst/>
          </a:prstGeom>
          <a:noFill/>
        </p:spPr>
        <p:txBody>
          <a:bodyPr wrap="square" lIns="0" tIns="0" rIns="0" bIns="0" rtlCol="0" anchor="ctr">
            <a:spAutoFit/>
          </a:bodyPr>
          <a:lstStyle/>
          <a:p>
            <a:pPr>
              <a:lnSpc>
                <a:spcPct val="90000"/>
              </a:lnSpc>
              <a:spcAft>
                <a:spcPts val="600"/>
              </a:spcAft>
            </a:pPr>
            <a:r>
              <a:rPr lang="en-US" sz="1000" b="1">
                <a:solidFill>
                  <a:schemeClr val="bg1">
                    <a:lumMod val="50000"/>
                  </a:schemeClr>
                </a:solidFill>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userDrawn="1"/>
        </p:nvSpPr>
        <p:spPr>
          <a:xfrm>
            <a:off x="11335487" y="6451690"/>
            <a:ext cx="403225" cy="138499"/>
          </a:xfrm>
          <a:prstGeom prst="rect">
            <a:avLst/>
          </a:prstGeom>
          <a:noFill/>
        </p:spPr>
        <p:txBody>
          <a:bodyPr wrap="square" lIns="0" tIns="0" rIns="0" bIns="0" rtlCol="0">
            <a:spAutoFit/>
          </a:bodyPr>
          <a:lstStyle/>
          <a:p>
            <a:pPr algn="r">
              <a:lnSpc>
                <a:spcPct val="90000"/>
              </a:lnSpc>
              <a:spcAft>
                <a:spcPts val="600"/>
              </a:spcAft>
            </a:pPr>
            <a:fld id="{B33D1787-26D9-4589-BFC9-CDA684BE5A66}" type="slidenum">
              <a:rPr lang="en-US" sz="1000" smtClean="0">
                <a:solidFill>
                  <a:schemeClr val="bg1">
                    <a:lumMod val="50000"/>
                  </a:schemeClr>
                </a:solidFill>
              </a:rPr>
              <a:pPr algn="r">
                <a:lnSpc>
                  <a:spcPct val="90000"/>
                </a:lnSpc>
                <a:spcAft>
                  <a:spcPts val="600"/>
                </a:spcAft>
              </a:pPr>
              <a:t>‹#›</a:t>
            </a:fld>
            <a:endParaRPr lang="en-US" sz="1000">
              <a:solidFill>
                <a:schemeClr val="bg1">
                  <a:lumMod val="50000"/>
                </a:schemeClr>
              </a:solidFill>
            </a:endParaRPr>
          </a:p>
        </p:txBody>
      </p:sp>
    </p:spTree>
    <p:extLst>
      <p:ext uri="{BB962C8B-B14F-4D97-AF65-F5344CB8AC3E}">
        <p14:creationId xmlns:p14="http://schemas.microsoft.com/office/powerpoint/2010/main" val="1752113198"/>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009C9C"/>
                </a:solidFill>
              </a:defRPr>
            </a:lvl1pPr>
          </a:lstStyle>
          <a:p>
            <a:r>
              <a:rPr lang="en-US"/>
              <a:t>Title</a:t>
            </a:r>
          </a:p>
        </p:txBody>
      </p:sp>
      <p:pic>
        <p:nvPicPr>
          <p:cNvPr id="4" name="Picture 3">
            <a:extLst>
              <a:ext uri="{FF2B5EF4-FFF2-40B4-BE49-F238E27FC236}">
                <a16:creationId xmlns:a16="http://schemas.microsoft.com/office/drawing/2014/main" id="{C99F8461-3A62-4CD2-8B48-02635005A7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3212" y="6195092"/>
            <a:ext cx="1478814" cy="662909"/>
          </a:xfrm>
          <a:prstGeom prst="rect">
            <a:avLst/>
          </a:prstGeom>
        </p:spPr>
      </p:pic>
      <p:sp>
        <p:nvSpPr>
          <p:cNvPr id="2" name="TextBox 1">
            <a:extLst>
              <a:ext uri="{FF2B5EF4-FFF2-40B4-BE49-F238E27FC236}">
                <a16:creationId xmlns:a16="http://schemas.microsoft.com/office/drawing/2014/main" id="{618DA772-56EE-4B98-93B6-ABC50C801F8D}"/>
              </a:ext>
            </a:extLst>
          </p:cNvPr>
          <p:cNvSpPr txBox="1"/>
          <p:nvPr userDrawn="1"/>
        </p:nvSpPr>
        <p:spPr>
          <a:xfrm>
            <a:off x="9574950" y="6451690"/>
            <a:ext cx="1962150" cy="138499"/>
          </a:xfrm>
          <a:prstGeom prst="rect">
            <a:avLst/>
          </a:prstGeom>
          <a:noFill/>
        </p:spPr>
        <p:txBody>
          <a:bodyPr wrap="square" lIns="0" tIns="0" rIns="0" bIns="0" rtlCol="0" anchor="ctr">
            <a:spAutoFit/>
          </a:bodyPr>
          <a:lstStyle/>
          <a:p>
            <a:pPr>
              <a:lnSpc>
                <a:spcPct val="90000"/>
              </a:lnSpc>
              <a:spcAft>
                <a:spcPts val="600"/>
              </a:spcAft>
            </a:pPr>
            <a:r>
              <a:rPr lang="en-US" sz="1000" b="1">
                <a:solidFill>
                  <a:schemeClr val="bg1">
                    <a:lumMod val="50000"/>
                  </a:schemeClr>
                </a:solidFill>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userDrawn="1"/>
        </p:nvSpPr>
        <p:spPr>
          <a:xfrm>
            <a:off x="11335487" y="6451690"/>
            <a:ext cx="403225" cy="138499"/>
          </a:xfrm>
          <a:prstGeom prst="rect">
            <a:avLst/>
          </a:prstGeom>
          <a:noFill/>
        </p:spPr>
        <p:txBody>
          <a:bodyPr wrap="square" lIns="0" tIns="0" rIns="0" bIns="0" rtlCol="0">
            <a:spAutoFit/>
          </a:bodyPr>
          <a:lstStyle/>
          <a:p>
            <a:pPr algn="r">
              <a:lnSpc>
                <a:spcPct val="90000"/>
              </a:lnSpc>
              <a:spcAft>
                <a:spcPts val="600"/>
              </a:spcAft>
            </a:pPr>
            <a:fld id="{B33D1787-26D9-4589-BFC9-CDA684BE5A66}" type="slidenum">
              <a:rPr lang="en-US" sz="1000" smtClean="0">
                <a:solidFill>
                  <a:schemeClr val="bg1">
                    <a:lumMod val="50000"/>
                  </a:schemeClr>
                </a:solidFill>
              </a:rPr>
              <a:pPr algn="r">
                <a:lnSpc>
                  <a:spcPct val="90000"/>
                </a:lnSpc>
                <a:spcAft>
                  <a:spcPts val="600"/>
                </a:spcAft>
              </a:pPr>
              <a:t>‹#›</a:t>
            </a:fld>
            <a:endParaRPr lang="en-US" sz="1000">
              <a:solidFill>
                <a:schemeClr val="bg1">
                  <a:lumMod val="50000"/>
                </a:schemeClr>
              </a:solidFill>
            </a:endParaRPr>
          </a:p>
        </p:txBody>
      </p:sp>
    </p:spTree>
    <p:extLst>
      <p:ext uri="{BB962C8B-B14F-4D97-AF65-F5344CB8AC3E}">
        <p14:creationId xmlns:p14="http://schemas.microsoft.com/office/powerpoint/2010/main" val="4152999211"/>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03532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5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82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89" indent="0">
              <a:buNone/>
              <a:defRPr/>
            </a:lvl2pPr>
            <a:lvl3pPr marL="456979" indent="0">
              <a:buNone/>
              <a:defRPr/>
            </a:lvl3pPr>
            <a:lvl4pPr marL="685467" indent="0">
              <a:buNone/>
              <a:defRPr/>
            </a:lvl4pPr>
            <a:lvl5pPr marL="9139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370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55108"/>
            <a:ext cx="11336039" cy="758022"/>
          </a:xfrm>
          <a:prstGeom prst="rect">
            <a:avLst/>
          </a:prstGeom>
        </p:spPr>
        <p:txBody>
          <a:bodyPr vert="horz" wrap="square" lIns="0" tIns="0" rIns="0" bIns="0" rtlCol="0" anchor="t">
            <a:noAutofit/>
          </a:bodyPr>
          <a:lstStyle>
            <a:lvl1pPr>
              <a:defRPr sz="2800">
                <a:solidFill>
                  <a:srgbClr val="009C9C"/>
                </a:solidFill>
              </a:defRPr>
            </a:lvl1pPr>
          </a:lstStyle>
          <a:p>
            <a:r>
              <a:rPr lang="en-US"/>
              <a:t>Title</a:t>
            </a:r>
          </a:p>
        </p:txBody>
      </p:sp>
      <p:sp>
        <p:nvSpPr>
          <p:cNvPr id="2" name="TextBox 1">
            <a:extLst>
              <a:ext uri="{FF2B5EF4-FFF2-40B4-BE49-F238E27FC236}">
                <a16:creationId xmlns:a16="http://schemas.microsoft.com/office/drawing/2014/main" id="{618DA772-56EE-4B98-93B6-ABC50C801F8D}"/>
              </a:ext>
            </a:extLst>
          </p:cNvPr>
          <p:cNvSpPr txBox="1"/>
          <p:nvPr/>
        </p:nvSpPr>
        <p:spPr>
          <a:xfrm>
            <a:off x="9574950" y="6451690"/>
            <a:ext cx="1962150" cy="138499"/>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FFFFFF">
                    <a:lumMod val="50000"/>
                  </a:srgbClr>
                </a:solidFill>
                <a:effectLst/>
                <a:uLnTx/>
                <a:uFillTx/>
                <a:latin typeface="Segoe UI"/>
                <a:ea typeface="+mn-ea"/>
                <a:cs typeface="+mn-cs"/>
              </a:rPr>
              <a:t>MICROSOFT CONFIDENTIAL  |   </a:t>
            </a:r>
          </a:p>
        </p:txBody>
      </p:sp>
      <p:sp>
        <p:nvSpPr>
          <p:cNvPr id="11" name="TextBox 10">
            <a:extLst>
              <a:ext uri="{FF2B5EF4-FFF2-40B4-BE49-F238E27FC236}">
                <a16:creationId xmlns:a16="http://schemas.microsoft.com/office/drawing/2014/main" id="{4B4C1E69-10E4-4BFF-9047-E40F08CCBF82}"/>
              </a:ext>
            </a:extLst>
          </p:cNvPr>
          <p:cNvSpPr txBox="1"/>
          <p:nvPr/>
        </p:nvSpPr>
        <p:spPr>
          <a:xfrm>
            <a:off x="11335487" y="6451690"/>
            <a:ext cx="403225" cy="138499"/>
          </a:xfrm>
          <a:prstGeom prst="rect">
            <a:avLst/>
          </a:prstGeom>
          <a:noFill/>
        </p:spPr>
        <p:txBody>
          <a:bodyPr wrap="square" lIns="0" tIns="0" rIns="0" bIns="0" rtlCol="0">
            <a:sp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fld id="{B33D1787-26D9-4589-BFC9-CDA684BE5A66}" type="slidenum">
              <a:rPr kumimoji="0" lang="en-US"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10" name="Text Placeholder 9">
            <a:extLst>
              <a:ext uri="{FF2B5EF4-FFF2-40B4-BE49-F238E27FC236}">
                <a16:creationId xmlns:a16="http://schemas.microsoft.com/office/drawing/2014/main" id="{642B2658-D874-4BC1-820A-DA27D25BF23D}"/>
              </a:ext>
            </a:extLst>
          </p:cNvPr>
          <p:cNvSpPr>
            <a:spLocks noGrp="1"/>
          </p:cNvSpPr>
          <p:nvPr>
            <p:ph type="body" sz="quarter" idx="10"/>
          </p:nvPr>
        </p:nvSpPr>
        <p:spPr>
          <a:xfrm>
            <a:off x="427040" y="1097282"/>
            <a:ext cx="11335424" cy="522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2687209826"/>
      </p:ext>
    </p:extLst>
  </p:cSld>
  <p:clrMapOvr>
    <a:masterClrMapping/>
  </p:clrMapOvr>
  <p:transition>
    <p:fade/>
  </p:transition>
  <p:hf hdr="0" ftr="0"/>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50078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98225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974688693"/>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3" name="Picture 2">
            <a:extLst>
              <a:ext uri="{FF2B5EF4-FFF2-40B4-BE49-F238E27FC236}">
                <a16:creationId xmlns:a16="http://schemas.microsoft.com/office/drawing/2014/main" id="{126F5C0A-4500-4669-9AF5-02151E1019F7}"/>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000387" y="2277990"/>
            <a:ext cx="3192304" cy="1758106"/>
          </a:xfrm>
          <a:prstGeom prst="rect">
            <a:avLst/>
          </a:prstGeom>
        </p:spPr>
      </p:pic>
    </p:spTree>
    <p:extLst>
      <p:ext uri="{BB962C8B-B14F-4D97-AF65-F5344CB8AC3E}">
        <p14:creationId xmlns:p14="http://schemas.microsoft.com/office/powerpoint/2010/main" val="303341448"/>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907787955"/>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2151315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56556466"/>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09998974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220745652"/>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84693714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854246469"/>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Medium: body copy Segoe UI Regular 14/18</a:t>
            </a:r>
          </a:p>
        </p:txBody>
      </p:sp>
    </p:spTree>
    <p:extLst>
      <p:ext uri="{BB962C8B-B14F-4D97-AF65-F5344CB8AC3E}">
        <p14:creationId xmlns:p14="http://schemas.microsoft.com/office/powerpoint/2010/main" val="91997537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12384"/>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p:txBody>
      </p:sp>
    </p:spTree>
    <p:extLst>
      <p:ext uri="{BB962C8B-B14F-4D97-AF65-F5344CB8AC3E}">
        <p14:creationId xmlns:p14="http://schemas.microsoft.com/office/powerpoint/2010/main" val="71206176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379780115"/>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830746709"/>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9257695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286033381"/>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41405627"/>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02912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88186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903094229"/>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962441738"/>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2553348307"/>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59199049"/>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926941397"/>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9061115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525254423"/>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02979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260317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666727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35473465"/>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32955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974686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slideLayout" Target="../slideLayouts/slideLayout45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34" Type="http://schemas.openxmlformats.org/officeDocument/2006/relationships/theme" Target="../theme/theme10.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33" Type="http://schemas.openxmlformats.org/officeDocument/2006/relationships/slideLayout" Target="../slideLayouts/slideLayout466.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29" Type="http://schemas.openxmlformats.org/officeDocument/2006/relationships/slideLayout" Target="../slideLayouts/slideLayout462.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32" Type="http://schemas.openxmlformats.org/officeDocument/2006/relationships/slideLayout" Target="../slideLayouts/slideLayout465.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28" Type="http://schemas.openxmlformats.org/officeDocument/2006/relationships/slideLayout" Target="../slideLayouts/slideLayout461.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31" Type="http://schemas.openxmlformats.org/officeDocument/2006/relationships/slideLayout" Target="../slideLayouts/slideLayout464.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slideLayout" Target="../slideLayouts/slideLayout460.xml"/><Relationship Id="rId30" Type="http://schemas.openxmlformats.org/officeDocument/2006/relationships/slideLayout" Target="../slideLayouts/slideLayout463.xml"/><Relationship Id="rId35" Type="http://schemas.openxmlformats.org/officeDocument/2006/relationships/image" Target="../media/image46.png"/><Relationship Id="rId8" Type="http://schemas.openxmlformats.org/officeDocument/2006/relationships/slideLayout" Target="../slideLayouts/slideLayout4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image" Target="../media/image1.emf"/><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theme" Target="../theme/theme2.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8"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slideLayout" Target="../slideLayouts/slideLayout187.xml"/><Relationship Id="rId47" Type="http://schemas.openxmlformats.org/officeDocument/2006/relationships/slideLayout" Target="../slideLayouts/slideLayout192.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9" Type="http://schemas.openxmlformats.org/officeDocument/2006/relationships/slideLayout" Target="../slideLayouts/slideLayout174.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45" Type="http://schemas.openxmlformats.org/officeDocument/2006/relationships/slideLayout" Target="../slideLayouts/slideLayout19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49" Type="http://schemas.openxmlformats.org/officeDocument/2006/relationships/image" Target="../media/image46.pn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4" Type="http://schemas.openxmlformats.org/officeDocument/2006/relationships/slideLayout" Target="../slideLayouts/slideLayout18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slideLayout" Target="../slideLayouts/slideLayout188.xml"/><Relationship Id="rId48" Type="http://schemas.openxmlformats.org/officeDocument/2006/relationships/theme" Target="../theme/theme3.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 Id="rId46" Type="http://schemas.openxmlformats.org/officeDocument/2006/relationships/slideLayout" Target="../slideLayouts/slideLayout191.xml"/><Relationship Id="rId20" Type="http://schemas.openxmlformats.org/officeDocument/2006/relationships/slideLayout" Target="../slideLayouts/slideLayout165.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34" Type="http://schemas.openxmlformats.org/officeDocument/2006/relationships/image" Target="../media/image80.png"/><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theme" Target="../theme/theme4.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8" Type="http://schemas.openxmlformats.org/officeDocument/2006/relationships/slideLayout" Target="../slideLayouts/slideLayout2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image" Target="../media/image46.png"/><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theme" Target="../theme/theme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50" Type="http://schemas.openxmlformats.org/officeDocument/2006/relationships/slideLayout" Target="../slideLayouts/slideLayout304.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9" Type="http://schemas.openxmlformats.org/officeDocument/2006/relationships/slideLayout" Target="../slideLayouts/slideLayout283.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3" Type="http://schemas.openxmlformats.org/officeDocument/2006/relationships/image" Target="../media/image95.emf"/><Relationship Id="rId5" Type="http://schemas.openxmlformats.org/officeDocument/2006/relationships/slideLayout" Target="../slideLayouts/slideLayout259.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52" Type="http://schemas.openxmlformats.org/officeDocument/2006/relationships/theme" Target="../theme/theme6.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slideLayout" Target="../slideLayouts/slideLayout302.xml"/><Relationship Id="rId8" Type="http://schemas.openxmlformats.org/officeDocument/2006/relationships/slideLayout" Target="../slideLayouts/slideLayout262.xml"/><Relationship Id="rId51" Type="http://schemas.openxmlformats.org/officeDocument/2006/relationships/slideLayout" Target="../slideLayouts/slideLayout305.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0" Type="http://schemas.openxmlformats.org/officeDocument/2006/relationships/slideLayout" Target="../slideLayouts/slideLayout274.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slideLayout" Target="../slideLayouts/slideLayout3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21" Type="http://schemas.openxmlformats.org/officeDocument/2006/relationships/slideLayout" Target="../slideLayouts/slideLayout326.xml"/><Relationship Id="rId34" Type="http://schemas.openxmlformats.org/officeDocument/2006/relationships/slideLayout" Target="../slideLayouts/slideLayout339.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33" Type="http://schemas.openxmlformats.org/officeDocument/2006/relationships/slideLayout" Target="../slideLayouts/slideLayout338.xml"/><Relationship Id="rId38" Type="http://schemas.openxmlformats.org/officeDocument/2006/relationships/image" Target="../media/image46.png"/><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32" Type="http://schemas.openxmlformats.org/officeDocument/2006/relationships/slideLayout" Target="../slideLayouts/slideLayout337.xml"/><Relationship Id="rId37" Type="http://schemas.openxmlformats.org/officeDocument/2006/relationships/theme" Target="../theme/theme7.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36" Type="http://schemas.openxmlformats.org/officeDocument/2006/relationships/slideLayout" Target="../slideLayouts/slideLayout341.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31" Type="http://schemas.openxmlformats.org/officeDocument/2006/relationships/slideLayout" Target="../slideLayouts/slideLayout336.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slideLayout" Target="../slideLayouts/slideLayout335.xml"/><Relationship Id="rId35" Type="http://schemas.openxmlformats.org/officeDocument/2006/relationships/slideLayout" Target="../slideLayouts/slideLayout340.xml"/><Relationship Id="rId8" Type="http://schemas.openxmlformats.org/officeDocument/2006/relationships/slideLayout" Target="../slideLayouts/slideLayout313.xml"/><Relationship Id="rId3" Type="http://schemas.openxmlformats.org/officeDocument/2006/relationships/slideLayout" Target="../slideLayouts/slideLayout3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image" Target="../media/image104.png"/><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theme" Target="../theme/theme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391.xml"/><Relationship Id="rId21" Type="http://schemas.openxmlformats.org/officeDocument/2006/relationships/slideLayout" Target="../slideLayouts/slideLayout386.xml"/><Relationship Id="rId42" Type="http://schemas.openxmlformats.org/officeDocument/2006/relationships/slideLayout" Target="../slideLayouts/slideLayout407.xml"/><Relationship Id="rId47" Type="http://schemas.openxmlformats.org/officeDocument/2006/relationships/slideLayout" Target="../slideLayouts/slideLayout412.xml"/><Relationship Id="rId63" Type="http://schemas.openxmlformats.org/officeDocument/2006/relationships/slideLayout" Target="../slideLayouts/slideLayout428.xml"/><Relationship Id="rId68" Type="http://schemas.openxmlformats.org/officeDocument/2006/relationships/slideLayout" Target="../slideLayouts/slideLayout433.xml"/><Relationship Id="rId7" Type="http://schemas.openxmlformats.org/officeDocument/2006/relationships/slideLayout" Target="../slideLayouts/slideLayout372.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9" Type="http://schemas.openxmlformats.org/officeDocument/2006/relationships/slideLayout" Target="../slideLayouts/slideLayout394.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40" Type="http://schemas.openxmlformats.org/officeDocument/2006/relationships/slideLayout" Target="../slideLayouts/slideLayout405.xml"/><Relationship Id="rId45" Type="http://schemas.openxmlformats.org/officeDocument/2006/relationships/slideLayout" Target="../slideLayouts/slideLayout410.xml"/><Relationship Id="rId53" Type="http://schemas.openxmlformats.org/officeDocument/2006/relationships/slideLayout" Target="../slideLayouts/slideLayout418.xml"/><Relationship Id="rId58" Type="http://schemas.openxmlformats.org/officeDocument/2006/relationships/slideLayout" Target="../slideLayouts/slideLayout423.xml"/><Relationship Id="rId66" Type="http://schemas.openxmlformats.org/officeDocument/2006/relationships/slideLayout" Target="../slideLayouts/slideLayout431.xml"/><Relationship Id="rId5" Type="http://schemas.openxmlformats.org/officeDocument/2006/relationships/slideLayout" Target="../slideLayouts/slideLayout370.xml"/><Relationship Id="rId61" Type="http://schemas.openxmlformats.org/officeDocument/2006/relationships/slideLayout" Target="../slideLayouts/slideLayout426.xml"/><Relationship Id="rId19" Type="http://schemas.openxmlformats.org/officeDocument/2006/relationships/slideLayout" Target="../slideLayouts/slideLayout38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 Id="rId43" Type="http://schemas.openxmlformats.org/officeDocument/2006/relationships/slideLayout" Target="../slideLayouts/slideLayout408.xml"/><Relationship Id="rId48" Type="http://schemas.openxmlformats.org/officeDocument/2006/relationships/slideLayout" Target="../slideLayouts/slideLayout413.xml"/><Relationship Id="rId56" Type="http://schemas.openxmlformats.org/officeDocument/2006/relationships/slideLayout" Target="../slideLayouts/slideLayout421.xml"/><Relationship Id="rId64" Type="http://schemas.openxmlformats.org/officeDocument/2006/relationships/slideLayout" Target="../slideLayouts/slideLayout429.xml"/><Relationship Id="rId69" Type="http://schemas.openxmlformats.org/officeDocument/2006/relationships/theme" Target="../theme/theme9.xml"/><Relationship Id="rId8" Type="http://schemas.openxmlformats.org/officeDocument/2006/relationships/slideLayout" Target="../slideLayouts/slideLayout373.xml"/><Relationship Id="rId51" Type="http://schemas.openxmlformats.org/officeDocument/2006/relationships/slideLayout" Target="../slideLayouts/slideLayout416.xml"/><Relationship Id="rId3" Type="http://schemas.openxmlformats.org/officeDocument/2006/relationships/slideLayout" Target="../slideLayouts/slideLayout368.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46" Type="http://schemas.openxmlformats.org/officeDocument/2006/relationships/slideLayout" Target="../slideLayouts/slideLayout411.xml"/><Relationship Id="rId59" Type="http://schemas.openxmlformats.org/officeDocument/2006/relationships/slideLayout" Target="../slideLayouts/slideLayout424.xml"/><Relationship Id="rId67" Type="http://schemas.openxmlformats.org/officeDocument/2006/relationships/slideLayout" Target="../slideLayouts/slideLayout432.xml"/><Relationship Id="rId20" Type="http://schemas.openxmlformats.org/officeDocument/2006/relationships/slideLayout" Target="../slideLayouts/slideLayout385.xml"/><Relationship Id="rId41" Type="http://schemas.openxmlformats.org/officeDocument/2006/relationships/slideLayout" Target="../slideLayouts/slideLayout406.xml"/><Relationship Id="rId54" Type="http://schemas.openxmlformats.org/officeDocument/2006/relationships/slideLayout" Target="../slideLayouts/slideLayout419.xml"/><Relationship Id="rId62" Type="http://schemas.openxmlformats.org/officeDocument/2006/relationships/slideLayout" Target="../slideLayouts/slideLayout42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49" Type="http://schemas.openxmlformats.org/officeDocument/2006/relationships/slideLayout" Target="../slideLayouts/slideLayout414.xml"/><Relationship Id="rId57" Type="http://schemas.openxmlformats.org/officeDocument/2006/relationships/slideLayout" Target="../slideLayouts/slideLayout422.xml"/><Relationship Id="rId10" Type="http://schemas.openxmlformats.org/officeDocument/2006/relationships/slideLayout" Target="../slideLayouts/slideLayout375.xml"/><Relationship Id="rId31" Type="http://schemas.openxmlformats.org/officeDocument/2006/relationships/slideLayout" Target="../slideLayouts/slideLayout396.xml"/><Relationship Id="rId44" Type="http://schemas.openxmlformats.org/officeDocument/2006/relationships/slideLayout" Target="../slideLayouts/slideLayout409.xml"/><Relationship Id="rId52" Type="http://schemas.openxmlformats.org/officeDocument/2006/relationships/slideLayout" Target="../slideLayouts/slideLayout417.xml"/><Relationship Id="rId60" Type="http://schemas.openxmlformats.org/officeDocument/2006/relationships/slideLayout" Target="../slideLayouts/slideLayout425.xml"/><Relationship Id="rId65" Type="http://schemas.openxmlformats.org/officeDocument/2006/relationships/slideLayout" Target="../slideLayouts/slideLayout430.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39" Type="http://schemas.openxmlformats.org/officeDocument/2006/relationships/slideLayout" Target="../slideLayouts/slideLayout404.xml"/><Relationship Id="rId34" Type="http://schemas.openxmlformats.org/officeDocument/2006/relationships/slideLayout" Target="../slideLayouts/slideLayout399.xml"/><Relationship Id="rId50" Type="http://schemas.openxmlformats.org/officeDocument/2006/relationships/slideLayout" Target="../slideLayouts/slideLayout415.xml"/><Relationship Id="rId55" Type="http://schemas.openxmlformats.org/officeDocument/2006/relationships/slideLayout" Target="../slideLayouts/slideLayout4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4232074060"/>
      </p:ext>
    </p:extLst>
  </p:cSld>
  <p:clrMap bg1="lt1" tx1="dk1" bg2="lt2" tx2="dk2" accent1="accent1" accent2="accent2" accent3="accent3" accent4="accent4" accent5="accent5" accent6="accent6" hlink="hlink" folHlink="folHlink"/>
  <p:sldLayoutIdLst>
    <p:sldLayoutId id="2147485770" r:id="rId1"/>
    <p:sldLayoutId id="2147485771" r:id="rId2"/>
    <p:sldLayoutId id="2147485772" r:id="rId3"/>
    <p:sldLayoutId id="2147485773" r:id="rId4"/>
    <p:sldLayoutId id="2147485774" r:id="rId5"/>
    <p:sldLayoutId id="2147485775" r:id="rId6"/>
    <p:sldLayoutId id="2147485776" r:id="rId7"/>
    <p:sldLayoutId id="2147485777" r:id="rId8"/>
    <p:sldLayoutId id="2147485778" r:id="rId9"/>
    <p:sldLayoutId id="2147485779" r:id="rId10"/>
    <p:sldLayoutId id="2147485780" r:id="rId11"/>
    <p:sldLayoutId id="2147485781" r:id="rId12"/>
    <p:sldLayoutId id="2147485782" r:id="rId13"/>
    <p:sldLayoutId id="2147485783" r:id="rId14"/>
    <p:sldLayoutId id="2147485784" r:id="rId15"/>
    <p:sldLayoutId id="2147485785" r:id="rId16"/>
    <p:sldLayoutId id="2147485786" r:id="rId17"/>
    <p:sldLayoutId id="2147485787" r:id="rId18"/>
    <p:sldLayoutId id="2147485788" r:id="rId19"/>
    <p:sldLayoutId id="2147485789" r:id="rId20"/>
    <p:sldLayoutId id="2147485790" r:id="rId21"/>
    <p:sldLayoutId id="2147485791" r:id="rId22"/>
    <p:sldLayoutId id="2147485792" r:id="rId23"/>
    <p:sldLayoutId id="2147485793" r:id="rId24"/>
    <p:sldLayoutId id="2147485794" r:id="rId25"/>
    <p:sldLayoutId id="2147485795" r:id="rId26"/>
    <p:sldLayoutId id="2147485796" r:id="rId27"/>
    <p:sldLayoutId id="2147485797" r:id="rId28"/>
    <p:sldLayoutId id="2147485798" r:id="rId29"/>
    <p:sldLayoutId id="2147485799" r:id="rId30"/>
    <p:sldLayoutId id="2147485800" r:id="rId31"/>
    <p:sldLayoutId id="2147485801" r:id="rId32"/>
    <p:sldLayoutId id="2147485802" r:id="rId33"/>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069059426"/>
      </p:ext>
    </p:extLst>
  </p:cSld>
  <p:clrMap bg1="lt1" tx1="dk1" bg2="lt2" tx2="dk2" accent1="accent1" accent2="accent2" accent3="accent3" accent4="accent4" accent5="accent5" accent6="accent6" hlink="hlink" folHlink="folHlink"/>
  <p:sldLayoutIdLst>
    <p:sldLayoutId id="2147485586" r:id="rId1"/>
    <p:sldLayoutId id="2147485587" r:id="rId2"/>
    <p:sldLayoutId id="2147485588" r:id="rId3"/>
    <p:sldLayoutId id="2147485589" r:id="rId4"/>
    <p:sldLayoutId id="2147485590" r:id="rId5"/>
    <p:sldLayoutId id="2147485591" r:id="rId6"/>
    <p:sldLayoutId id="2147485592" r:id="rId7"/>
    <p:sldLayoutId id="2147485593" r:id="rId8"/>
    <p:sldLayoutId id="2147485594" r:id="rId9"/>
    <p:sldLayoutId id="2147485595" r:id="rId10"/>
    <p:sldLayoutId id="2147485596" r:id="rId11"/>
    <p:sldLayoutId id="2147485597" r:id="rId12"/>
    <p:sldLayoutId id="2147485598" r:id="rId13"/>
    <p:sldLayoutId id="2147485599" r:id="rId14"/>
    <p:sldLayoutId id="2147485600" r:id="rId15"/>
    <p:sldLayoutId id="2147485601" r:id="rId16"/>
    <p:sldLayoutId id="2147485602" r:id="rId17"/>
    <p:sldLayoutId id="2147485603" r:id="rId18"/>
    <p:sldLayoutId id="2147485604" r:id="rId19"/>
    <p:sldLayoutId id="2147485605" r:id="rId20"/>
    <p:sldLayoutId id="2147485606" r:id="rId21"/>
    <p:sldLayoutId id="2147485607" r:id="rId22"/>
    <p:sldLayoutId id="2147485608" r:id="rId23"/>
    <p:sldLayoutId id="2147485609" r:id="rId24"/>
    <p:sldLayoutId id="2147485610" r:id="rId25"/>
    <p:sldLayoutId id="2147485611" r:id="rId26"/>
    <p:sldLayoutId id="2147485612" r:id="rId27"/>
    <p:sldLayoutId id="2147485613" r:id="rId28"/>
    <p:sldLayoutId id="2147485614" r:id="rId29"/>
    <p:sldLayoutId id="2147485615" r:id="rId30"/>
    <p:sldLayoutId id="2147485616" r:id="rId31"/>
    <p:sldLayoutId id="2147485617" r:id="rId32"/>
    <p:sldLayoutId id="2147485618" r:id="rId33"/>
    <p:sldLayoutId id="2147485619" r:id="rId34"/>
    <p:sldLayoutId id="2147485620" r:id="rId35"/>
    <p:sldLayoutId id="2147485621" r:id="rId36"/>
    <p:sldLayoutId id="2147485622" r:id="rId37"/>
    <p:sldLayoutId id="2147485623" r:id="rId38"/>
    <p:sldLayoutId id="2147485624" r:id="rId39"/>
    <p:sldLayoutId id="2147485625" r:id="rId40"/>
    <p:sldLayoutId id="2147485626" r:id="rId41"/>
    <p:sldLayoutId id="2147485627" r:id="rId42"/>
    <p:sldLayoutId id="2147485628" r:id="rId43"/>
    <p:sldLayoutId id="2147485629" r:id="rId44"/>
    <p:sldLayoutId id="2147485630" r:id="rId45"/>
    <p:sldLayoutId id="2147485631" r:id="rId46"/>
    <p:sldLayoutId id="2147485632" r:id="rId47"/>
    <p:sldLayoutId id="2147485633" r:id="rId48"/>
    <p:sldLayoutId id="2147485634" r:id="rId49"/>
    <p:sldLayoutId id="2147485635" r:id="rId50"/>
    <p:sldLayoutId id="2147485636" r:id="rId51"/>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1818794747"/>
      </p:ext>
    </p:extLst>
  </p:cSld>
  <p:clrMap bg1="lt1" tx1="dk1" bg2="lt2" tx2="dk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 id="2147485649" r:id="rId12"/>
    <p:sldLayoutId id="2147485650" r:id="rId13"/>
    <p:sldLayoutId id="2147485651" r:id="rId14"/>
    <p:sldLayoutId id="2147485652" r:id="rId15"/>
    <p:sldLayoutId id="2147485653" r:id="rId16"/>
    <p:sldLayoutId id="2147485654" r:id="rId17"/>
    <p:sldLayoutId id="2147485655" r:id="rId18"/>
    <p:sldLayoutId id="2147485656" r:id="rId19"/>
    <p:sldLayoutId id="2147485657" r:id="rId20"/>
    <p:sldLayoutId id="2147485658" r:id="rId21"/>
    <p:sldLayoutId id="2147485659" r:id="rId22"/>
    <p:sldLayoutId id="2147485660" r:id="rId23"/>
    <p:sldLayoutId id="2147485661" r:id="rId24"/>
    <p:sldLayoutId id="2147485662" r:id="rId25"/>
    <p:sldLayoutId id="2147485663" r:id="rId26"/>
    <p:sldLayoutId id="2147485664" r:id="rId27"/>
    <p:sldLayoutId id="2147485665" r:id="rId28"/>
    <p:sldLayoutId id="2147485666" r:id="rId29"/>
    <p:sldLayoutId id="2147485667" r:id="rId30"/>
    <p:sldLayoutId id="2147485668" r:id="rId31"/>
    <p:sldLayoutId id="2147485669" r:id="rId32"/>
    <p:sldLayoutId id="2147485670" r:id="rId33"/>
    <p:sldLayoutId id="2147485671" r:id="rId34"/>
    <p:sldLayoutId id="2147485672" r:id="rId35"/>
    <p:sldLayoutId id="2147485673" r:id="rId36"/>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513610063"/>
      </p:ext>
    </p:extLst>
  </p:cSld>
  <p:clrMap bg1="lt1" tx1="dk1" bg2="lt2" tx2="dk2" accent1="accent1" accent2="accent2" accent3="accent3" accent4="accent4" accent5="accent5" accent6="accent6" hlink="hlink" folHlink="folHlink"/>
  <p:sldLayoutIdLst>
    <p:sldLayoutId id="2147485675" r:id="rId1"/>
    <p:sldLayoutId id="2147485676" r:id="rId2"/>
    <p:sldLayoutId id="2147485677" r:id="rId3"/>
    <p:sldLayoutId id="2147485678" r:id="rId4"/>
    <p:sldLayoutId id="2147485679" r:id="rId5"/>
    <p:sldLayoutId id="2147485680" r:id="rId6"/>
    <p:sldLayoutId id="2147485681" r:id="rId7"/>
    <p:sldLayoutId id="2147485682" r:id="rId8"/>
    <p:sldLayoutId id="2147485683" r:id="rId9"/>
    <p:sldLayoutId id="2147485684" r:id="rId10"/>
    <p:sldLayoutId id="2147485685" r:id="rId11"/>
    <p:sldLayoutId id="2147485686" r:id="rId12"/>
    <p:sldLayoutId id="2147485687" r:id="rId13"/>
    <p:sldLayoutId id="2147485688" r:id="rId14"/>
    <p:sldLayoutId id="2147485689" r:id="rId15"/>
    <p:sldLayoutId id="2147485690" r:id="rId16"/>
    <p:sldLayoutId id="2147485691" r:id="rId17"/>
    <p:sldLayoutId id="2147485692" r:id="rId18"/>
    <p:sldLayoutId id="2147485693" r:id="rId19"/>
    <p:sldLayoutId id="2147485694" r:id="rId20"/>
    <p:sldLayoutId id="2147485695" r:id="rId21"/>
    <p:sldLayoutId id="2147485696" r:id="rId22"/>
    <p:sldLayoutId id="2147485698" r:id="rId23"/>
    <p:sldLayoutId id="2147485699"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5917706"/>
      </p:ext>
    </p:extLst>
  </p:cSld>
  <p:clrMap bg1="lt1" tx1="dk1" bg2="lt2" tx2="dk2" accent1="accent1" accent2="accent2" accent3="accent3" accent4="accent4" accent5="accent5" accent6="accent6" hlink="hlink" folHlink="folHlink"/>
  <p:sldLayoutIdLst>
    <p:sldLayoutId id="2147485701" r:id="rId1"/>
    <p:sldLayoutId id="2147485702" r:id="rId2"/>
    <p:sldLayoutId id="2147485703" r:id="rId3"/>
    <p:sldLayoutId id="2147485704" r:id="rId4"/>
    <p:sldLayoutId id="2147485705" r:id="rId5"/>
    <p:sldLayoutId id="2147485706" r:id="rId6"/>
    <p:sldLayoutId id="2147485707" r:id="rId7"/>
    <p:sldLayoutId id="2147485708" r:id="rId8"/>
    <p:sldLayoutId id="2147485709" r:id="rId9"/>
    <p:sldLayoutId id="2147485710" r:id="rId10"/>
    <p:sldLayoutId id="2147485711" r:id="rId11"/>
    <p:sldLayoutId id="2147485712" r:id="rId12"/>
    <p:sldLayoutId id="2147485713" r:id="rId13"/>
    <p:sldLayoutId id="2147485714" r:id="rId14"/>
    <p:sldLayoutId id="2147485715" r:id="rId15"/>
    <p:sldLayoutId id="2147485716" r:id="rId16"/>
    <p:sldLayoutId id="2147485717" r:id="rId17"/>
    <p:sldLayoutId id="2147485718" r:id="rId18"/>
    <p:sldLayoutId id="2147485719" r:id="rId19"/>
    <p:sldLayoutId id="2147485720" r:id="rId20"/>
    <p:sldLayoutId id="2147485721" r:id="rId21"/>
    <p:sldLayoutId id="2147485722" r:id="rId22"/>
    <p:sldLayoutId id="2147485723" r:id="rId23"/>
    <p:sldLayoutId id="2147485724" r:id="rId24"/>
    <p:sldLayoutId id="2147485725" r:id="rId25"/>
    <p:sldLayoutId id="2147485726" r:id="rId26"/>
    <p:sldLayoutId id="2147485727" r:id="rId27"/>
    <p:sldLayoutId id="2147485728" r:id="rId28"/>
    <p:sldLayoutId id="2147485729" r:id="rId29"/>
    <p:sldLayoutId id="2147485730" r:id="rId30"/>
    <p:sldLayoutId id="2147485731" r:id="rId31"/>
    <p:sldLayoutId id="2147485732" r:id="rId32"/>
    <p:sldLayoutId id="2147485733" r:id="rId33"/>
    <p:sldLayoutId id="2147485734" r:id="rId34"/>
    <p:sldLayoutId id="2147485735" r:id="rId35"/>
    <p:sldLayoutId id="2147485736" r:id="rId36"/>
    <p:sldLayoutId id="2147485737" r:id="rId37"/>
    <p:sldLayoutId id="2147485738" r:id="rId38"/>
    <p:sldLayoutId id="2147485739" r:id="rId39"/>
    <p:sldLayoutId id="2147485740" r:id="rId40"/>
    <p:sldLayoutId id="2147485741" r:id="rId41"/>
    <p:sldLayoutId id="2147485742" r:id="rId42"/>
    <p:sldLayoutId id="2147485743" r:id="rId43"/>
    <p:sldLayoutId id="2147485744" r:id="rId44"/>
    <p:sldLayoutId id="2147485745" r:id="rId45"/>
    <p:sldLayoutId id="2147485746" r:id="rId46"/>
    <p:sldLayoutId id="2147485747" r:id="rId47"/>
    <p:sldLayoutId id="2147485748" r:id="rId48"/>
    <p:sldLayoutId id="2147485749" r:id="rId49"/>
    <p:sldLayoutId id="2147485750" r:id="rId50"/>
    <p:sldLayoutId id="2147485751" r:id="rId51"/>
    <p:sldLayoutId id="2147485752" r:id="rId52"/>
    <p:sldLayoutId id="2147485753" r:id="rId53"/>
    <p:sldLayoutId id="2147485754" r:id="rId54"/>
    <p:sldLayoutId id="2147485755" r:id="rId55"/>
    <p:sldLayoutId id="2147485756" r:id="rId56"/>
    <p:sldLayoutId id="2147485757" r:id="rId57"/>
    <p:sldLayoutId id="2147485758" r:id="rId58"/>
    <p:sldLayoutId id="2147485759" r:id="rId59"/>
    <p:sldLayoutId id="2147485760" r:id="rId60"/>
    <p:sldLayoutId id="2147485761" r:id="rId61"/>
    <p:sldLayoutId id="2147485762" r:id="rId62"/>
    <p:sldLayoutId id="2147485763" r:id="rId63"/>
    <p:sldLayoutId id="2147485764" r:id="rId64"/>
    <p:sldLayoutId id="2147485765" r:id="rId65"/>
    <p:sldLayoutId id="2147485766" r:id="rId66"/>
    <p:sldLayoutId id="2147485767" r:id="rId67"/>
    <p:sldLayoutId id="2147485768" r:id="rId6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governance/blueprints/samples/caf-migrate-landing-zone/" TargetMode="External"/><Relationship Id="rId2" Type="http://schemas.openxmlformats.org/officeDocument/2006/relationships/notesSlide" Target="../notesSlides/notesSlide8.xml"/><Relationship Id="rId1" Type="http://schemas.openxmlformats.org/officeDocument/2006/relationships/slideLayout" Target="../slideLayouts/slideLayout1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1.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161.xml"/><Relationship Id="rId6" Type="http://schemas.openxmlformats.org/officeDocument/2006/relationships/image" Target="../media/image129.png"/><Relationship Id="rId5" Type="http://schemas.openxmlformats.org/officeDocument/2006/relationships/image" Target="../media/image12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7.xml"/></Relationships>
</file>

<file path=ppt/slides/_rels/slide14.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450.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7.xml"/></Relationships>
</file>

<file path=ppt/slides/_rels/slide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450.xml"/><Relationship Id="rId4" Type="http://schemas.openxmlformats.org/officeDocument/2006/relationships/image" Target="../media/image137.png"/></Relationships>
</file>

<file path=ppt/slides/_rels/slide22.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2" Type="http://schemas.openxmlformats.org/officeDocument/2006/relationships/notesSlide" Target="../notesSlides/notesSlide20.xml"/><Relationship Id="rId1" Type="http://schemas.openxmlformats.org/officeDocument/2006/relationships/slideLayout" Target="../slideLayouts/slideLayout46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 Id="rId14" Type="http://schemas.openxmlformats.org/officeDocument/2006/relationships/image" Target="../media/image1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318.xml"/><Relationship Id="rId5" Type="http://schemas.openxmlformats.org/officeDocument/2006/relationships/image" Target="../media/image124.sv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318.xml"/><Relationship Id="rId5" Type="http://schemas.openxmlformats.org/officeDocument/2006/relationships/image" Target="../media/image125.png"/><Relationship Id="rId4" Type="http://schemas.openxmlformats.org/officeDocument/2006/relationships/image" Target="../media/image1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7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a:solidFill>
                  <a:srgbClr val="FFFFFF"/>
                </a:solidFill>
                <a:ea typeface="Segoe UI" pitchFamily="34" charset="0"/>
                <a:cs typeface="Segoe UI" pitchFamily="34" charset="0"/>
              </a:rPr>
              <a:t>Ready</a:t>
            </a: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2C4B0-4E7C-405A-8FC3-1A83A13C5BF3}"/>
              </a:ext>
            </a:extLst>
          </p:cNvPr>
          <p:cNvSpPr>
            <a:spLocks noGrp="1"/>
          </p:cNvSpPr>
          <p:nvPr>
            <p:ph type="title"/>
          </p:nvPr>
        </p:nvSpPr>
        <p:spPr/>
        <p:txBody>
          <a:bodyPr/>
          <a:lstStyle/>
          <a:p>
            <a:r>
              <a:rPr lang="en-US" dirty="0">
                <a:solidFill>
                  <a:schemeClr val="tx1"/>
                </a:solidFill>
              </a:rPr>
              <a:t>First landing zone</a:t>
            </a:r>
          </a:p>
        </p:txBody>
      </p:sp>
      <p:sp>
        <p:nvSpPr>
          <p:cNvPr id="3" name="Content Placeholder 2">
            <a:extLst>
              <a:ext uri="{FF2B5EF4-FFF2-40B4-BE49-F238E27FC236}">
                <a16:creationId xmlns:a16="http://schemas.microsoft.com/office/drawing/2014/main" id="{50B570BF-C72D-41D2-A77F-B2654D94FD93}"/>
              </a:ext>
            </a:extLst>
          </p:cNvPr>
          <p:cNvSpPr>
            <a:spLocks noGrp="1"/>
          </p:cNvSpPr>
          <p:nvPr>
            <p:ph type="body" sz="quarter" idx="10"/>
          </p:nvPr>
        </p:nvSpPr>
        <p:spPr>
          <a:xfrm>
            <a:off x="456076" y="1922609"/>
            <a:ext cx="4496941" cy="3928768"/>
          </a:xfrm>
        </p:spPr>
        <p:txBody>
          <a:bodyPr/>
          <a:lstStyle/>
          <a:p>
            <a:pPr>
              <a:lnSpc>
                <a:spcPct val="100000"/>
              </a:lnSpc>
              <a:spcAft>
                <a:spcPts val="1200"/>
              </a:spcAft>
            </a:pPr>
            <a:r>
              <a:rPr lang="en-US" dirty="0"/>
              <a:t>A landing zone is a pre-provisioned environment for hosting your workloads. It uses a defined set of cloud services and best practices to add foundational capabilities that set you up for success. </a:t>
            </a:r>
          </a:p>
          <a:p>
            <a:pPr>
              <a:lnSpc>
                <a:spcPct val="100000"/>
              </a:lnSpc>
              <a:spcAft>
                <a:spcPts val="1200"/>
              </a:spcAft>
            </a:pPr>
            <a:r>
              <a:rPr lang="en-US" dirty="0"/>
              <a:t>If you’re unsure where to begin, the </a:t>
            </a:r>
            <a:r>
              <a:rPr lang="en-US" dirty="0">
                <a:hlinkClick r:id="rId3"/>
              </a:rPr>
              <a:t>Cloud Adoption Framework migrate landing zone blueprint</a:t>
            </a:r>
            <a:r>
              <a:rPr lang="en-US" dirty="0"/>
              <a:t> creates a landing zone which can be updated to meet your specific needs.</a:t>
            </a:r>
          </a:p>
          <a:p>
            <a:pPr>
              <a:lnSpc>
                <a:spcPct val="100000"/>
              </a:lnSpc>
              <a:spcAft>
                <a:spcPts val="1200"/>
              </a:spcAft>
            </a:pPr>
            <a:endParaRPr lang="en-US" dirty="0"/>
          </a:p>
        </p:txBody>
      </p:sp>
      <p:grpSp>
        <p:nvGrpSpPr>
          <p:cNvPr id="124" name="Group 123">
            <a:extLst>
              <a:ext uri="{FF2B5EF4-FFF2-40B4-BE49-F238E27FC236}">
                <a16:creationId xmlns:a16="http://schemas.microsoft.com/office/drawing/2014/main" id="{CFFB2617-49C9-473B-B1CA-5D89E55CCC3B}"/>
              </a:ext>
            </a:extLst>
          </p:cNvPr>
          <p:cNvGrpSpPr/>
          <p:nvPr/>
        </p:nvGrpSpPr>
        <p:grpSpPr>
          <a:xfrm>
            <a:off x="2286234" y="-1106011"/>
            <a:ext cx="11913385" cy="8408593"/>
            <a:chOff x="2190487" y="-1106075"/>
            <a:chExt cx="11913554" cy="8408712"/>
          </a:xfrm>
        </p:grpSpPr>
        <p:sp>
          <p:nvSpPr>
            <p:cNvPr id="119" name="Arc 118">
              <a:extLst>
                <a:ext uri="{FF2B5EF4-FFF2-40B4-BE49-F238E27FC236}">
                  <a16:creationId xmlns:a16="http://schemas.microsoft.com/office/drawing/2014/main" id="{67F96294-9310-4655-94F0-617E12518D9D}"/>
                </a:ext>
              </a:extLst>
            </p:cNvPr>
            <p:cNvSpPr/>
            <p:nvPr/>
          </p:nvSpPr>
          <p:spPr>
            <a:xfrm>
              <a:off x="2190487" y="2529469"/>
              <a:ext cx="4773168" cy="4773168"/>
            </a:xfrm>
            <a:prstGeom prst="arc">
              <a:avLst>
                <a:gd name="adj1" fmla="val 17760144"/>
                <a:gd name="adj2" fmla="val 1007559"/>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Arc 120">
              <a:extLst>
                <a:ext uri="{FF2B5EF4-FFF2-40B4-BE49-F238E27FC236}">
                  <a16:creationId xmlns:a16="http://schemas.microsoft.com/office/drawing/2014/main" id="{FB3DCD91-3391-4401-9123-73FC324321E0}"/>
                </a:ext>
              </a:extLst>
            </p:cNvPr>
            <p:cNvSpPr/>
            <p:nvPr/>
          </p:nvSpPr>
          <p:spPr>
            <a:xfrm>
              <a:off x="9330873" y="-1106075"/>
              <a:ext cx="4773168" cy="4773168"/>
            </a:xfrm>
            <a:prstGeom prst="arc">
              <a:avLst>
                <a:gd name="adj1" fmla="val 5454761"/>
                <a:gd name="adj2" fmla="val 10696063"/>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01B0ECA-A7BA-4D3F-96FF-759A64F5EE9E}"/>
                </a:ext>
              </a:extLst>
            </p:cNvPr>
            <p:cNvSpPr txBox="1"/>
            <p:nvPr/>
          </p:nvSpPr>
          <p:spPr>
            <a:xfrm>
              <a:off x="4953000" y="1242243"/>
              <a:ext cx="741485" cy="46166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More</a:t>
              </a:r>
            </a:p>
          </p:txBody>
        </p:sp>
        <p:sp>
          <p:nvSpPr>
            <p:cNvPr id="10" name="TextBox 9">
              <a:extLst>
                <a:ext uri="{FF2B5EF4-FFF2-40B4-BE49-F238E27FC236}">
                  <a16:creationId xmlns:a16="http://schemas.microsoft.com/office/drawing/2014/main" id="{62D3CBC9-B163-41FF-8BD0-5C986DF37B54}"/>
                </a:ext>
              </a:extLst>
            </p:cNvPr>
            <p:cNvSpPr txBox="1"/>
            <p:nvPr/>
          </p:nvSpPr>
          <p:spPr>
            <a:xfrm>
              <a:off x="4994806" y="5242743"/>
              <a:ext cx="657872" cy="46166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Less</a:t>
              </a:r>
            </a:p>
          </p:txBody>
        </p:sp>
        <p:sp>
          <p:nvSpPr>
            <p:cNvPr id="14" name="TextBox 13">
              <a:extLst>
                <a:ext uri="{FF2B5EF4-FFF2-40B4-BE49-F238E27FC236}">
                  <a16:creationId xmlns:a16="http://schemas.microsoft.com/office/drawing/2014/main" id="{92857210-AEE8-4436-8EBE-0517E957710F}"/>
                </a:ext>
              </a:extLst>
            </p:cNvPr>
            <p:cNvSpPr txBox="1"/>
            <p:nvPr/>
          </p:nvSpPr>
          <p:spPr>
            <a:xfrm>
              <a:off x="5455227" y="5592170"/>
              <a:ext cx="657872" cy="46166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Less</a:t>
              </a:r>
            </a:p>
          </p:txBody>
        </p:sp>
        <p:sp>
          <p:nvSpPr>
            <p:cNvPr id="15" name="TextBox 14">
              <a:extLst>
                <a:ext uri="{FF2B5EF4-FFF2-40B4-BE49-F238E27FC236}">
                  <a16:creationId xmlns:a16="http://schemas.microsoft.com/office/drawing/2014/main" id="{19FDD9C8-705D-4472-900E-7291823AB5F9}"/>
                </a:ext>
              </a:extLst>
            </p:cNvPr>
            <p:cNvSpPr txBox="1"/>
            <p:nvPr/>
          </p:nvSpPr>
          <p:spPr>
            <a:xfrm>
              <a:off x="11095517" y="5592170"/>
              <a:ext cx="741485" cy="46166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panose="020B0702040204020203" pitchFamily="34" charset="0"/>
                  <a:ea typeface="+mn-ea"/>
                  <a:cs typeface="Segoe UI Semibold" panose="020B0702040204020203" pitchFamily="34" charset="0"/>
                </a:rPr>
                <a:t>More</a:t>
              </a:r>
            </a:p>
          </p:txBody>
        </p:sp>
        <p:cxnSp>
          <p:nvCxnSpPr>
            <p:cNvPr id="16" name="Straight Arrow Connector 15">
              <a:extLst>
                <a:ext uri="{FF2B5EF4-FFF2-40B4-BE49-F238E27FC236}">
                  <a16:creationId xmlns:a16="http://schemas.microsoft.com/office/drawing/2014/main" id="{3172B5ED-6076-4711-BD23-00E4AB3FBF61}"/>
                </a:ext>
              </a:extLst>
            </p:cNvPr>
            <p:cNvCxnSpPr>
              <a:cxnSpLocks/>
            </p:cNvCxnSpPr>
            <p:nvPr/>
          </p:nvCxnSpPr>
          <p:spPr>
            <a:xfrm>
              <a:off x="6096000" y="5823002"/>
              <a:ext cx="4999519" cy="0"/>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9DBFBBB9-EBDE-4118-BCA6-E22B89A4F2D5}"/>
                </a:ext>
              </a:extLst>
            </p:cNvPr>
            <p:cNvSpPr/>
            <p:nvPr/>
          </p:nvSpPr>
          <p:spPr bwMode="auto">
            <a:xfrm>
              <a:off x="9347728" y="1333138"/>
              <a:ext cx="2336271" cy="2336271"/>
            </a:xfrm>
            <a:custGeom>
              <a:avLst/>
              <a:gdLst>
                <a:gd name="connsiteX0" fmla="*/ 0 w 2336271"/>
                <a:gd name="connsiteY0" fmla="*/ 0 h 2336271"/>
                <a:gd name="connsiteX1" fmla="*/ 2336271 w 2336271"/>
                <a:gd name="connsiteY1" fmla="*/ 0 h 2336271"/>
                <a:gd name="connsiteX2" fmla="*/ 2336271 w 2336271"/>
                <a:gd name="connsiteY2" fmla="*/ 2336271 h 2336271"/>
                <a:gd name="connsiteX3" fmla="*/ 0 w 2336271"/>
                <a:gd name="connsiteY3" fmla="*/ 0 h 2336271"/>
              </a:gdLst>
              <a:ahLst/>
              <a:cxnLst>
                <a:cxn ang="0">
                  <a:pos x="connsiteX0" y="connsiteY0"/>
                </a:cxn>
                <a:cxn ang="0">
                  <a:pos x="connsiteX1" y="connsiteY1"/>
                </a:cxn>
                <a:cxn ang="0">
                  <a:pos x="connsiteX2" y="connsiteY2"/>
                </a:cxn>
                <a:cxn ang="0">
                  <a:pos x="connsiteX3" y="connsiteY3"/>
                </a:cxn>
              </a:cxnLst>
              <a:rect l="l" t="t" r="r" b="b"/>
              <a:pathLst>
                <a:path w="2336271" h="2336271">
                  <a:moveTo>
                    <a:pt x="0" y="0"/>
                  </a:moveTo>
                  <a:lnTo>
                    <a:pt x="2336271" y="0"/>
                  </a:lnTo>
                  <a:lnTo>
                    <a:pt x="2336271" y="2336271"/>
                  </a:lnTo>
                  <a:cubicBezTo>
                    <a:pt x="1045984" y="2336271"/>
                    <a:pt x="0" y="1290287"/>
                    <a:pt x="0" y="0"/>
                  </a:cubicBez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E214B017-59CD-4402-91EA-51B473F6F9C1}"/>
                </a:ext>
              </a:extLst>
            </p:cNvPr>
            <p:cNvSpPr/>
            <p:nvPr/>
          </p:nvSpPr>
          <p:spPr bwMode="auto">
            <a:xfrm>
              <a:off x="5616772" y="2767795"/>
              <a:ext cx="1348888" cy="2844446"/>
            </a:xfrm>
            <a:custGeom>
              <a:avLst/>
              <a:gdLst>
                <a:gd name="connsiteX0" fmla="*/ 0 w 1348888"/>
                <a:gd name="connsiteY0" fmla="*/ 0 h 2844446"/>
                <a:gd name="connsiteX1" fmla="*/ 126223 w 1348888"/>
                <a:gd name="connsiteY1" fmla="*/ 60804 h 2844446"/>
                <a:gd name="connsiteX2" fmla="*/ 1348888 w 1348888"/>
                <a:gd name="connsiteY2" fmla="*/ 2115100 h 2844446"/>
                <a:gd name="connsiteX3" fmla="*/ 1243854 w 1348888"/>
                <a:gd name="connsiteY3" fmla="*/ 2809836 h 2844446"/>
                <a:gd name="connsiteX4" fmla="*/ 1231187 w 1348888"/>
                <a:gd name="connsiteY4" fmla="*/ 2844446 h 2844446"/>
                <a:gd name="connsiteX5" fmla="*/ 0 w 1348888"/>
                <a:gd name="connsiteY5" fmla="*/ 2844446 h 2844446"/>
                <a:gd name="connsiteX6" fmla="*/ 0 w 1348888"/>
                <a:gd name="connsiteY6" fmla="*/ 0 h 28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8888" h="2844446">
                  <a:moveTo>
                    <a:pt x="0" y="0"/>
                  </a:moveTo>
                  <a:lnTo>
                    <a:pt x="126223" y="60804"/>
                  </a:lnTo>
                  <a:cubicBezTo>
                    <a:pt x="854497" y="456427"/>
                    <a:pt x="1348888" y="1228028"/>
                    <a:pt x="1348888" y="2115100"/>
                  </a:cubicBezTo>
                  <a:cubicBezTo>
                    <a:pt x="1348888" y="2357029"/>
                    <a:pt x="1312115" y="2590369"/>
                    <a:pt x="1243854" y="2809836"/>
                  </a:cubicBezTo>
                  <a:lnTo>
                    <a:pt x="1231187" y="2844446"/>
                  </a:lnTo>
                  <a:lnTo>
                    <a:pt x="0" y="2844446"/>
                  </a:lnTo>
                  <a:lnTo>
                    <a:pt x="0" y="0"/>
                  </a:lnTo>
                  <a:close/>
                </a:path>
              </a:pathLst>
            </a:custGeom>
            <a:solidFill>
              <a:schemeClr val="bg1">
                <a:lumMod val="7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Freeform: Shape 35">
              <a:extLst>
                <a:ext uri="{FF2B5EF4-FFF2-40B4-BE49-F238E27FC236}">
                  <a16:creationId xmlns:a16="http://schemas.microsoft.com/office/drawing/2014/main" id="{35B6C7D3-5D0F-4FB7-868F-E394EA8B15EB}"/>
                </a:ext>
              </a:extLst>
            </p:cNvPr>
            <p:cNvSpPr/>
            <p:nvPr/>
          </p:nvSpPr>
          <p:spPr bwMode="auto">
            <a:xfrm>
              <a:off x="5616772" y="1333137"/>
              <a:ext cx="6067226" cy="4279104"/>
            </a:xfrm>
            <a:custGeom>
              <a:avLst/>
              <a:gdLst>
                <a:gd name="connsiteX0" fmla="*/ 0 w 6067226"/>
                <a:gd name="connsiteY0" fmla="*/ 0 h 4279104"/>
                <a:gd name="connsiteX1" fmla="*/ 3730955 w 6067226"/>
                <a:gd name="connsiteY1" fmla="*/ 0 h 4279104"/>
                <a:gd name="connsiteX2" fmla="*/ 6067226 w 6067226"/>
                <a:gd name="connsiteY2" fmla="*/ 2336271 h 4279104"/>
                <a:gd name="connsiteX3" fmla="*/ 6067226 w 6067226"/>
                <a:gd name="connsiteY3" fmla="*/ 4279104 h 4279104"/>
                <a:gd name="connsiteX4" fmla="*/ 1231187 w 6067226"/>
                <a:gd name="connsiteY4" fmla="*/ 4279104 h 4279104"/>
                <a:gd name="connsiteX5" fmla="*/ 1243854 w 6067226"/>
                <a:gd name="connsiteY5" fmla="*/ 4244494 h 4279104"/>
                <a:gd name="connsiteX6" fmla="*/ 1348888 w 6067226"/>
                <a:gd name="connsiteY6" fmla="*/ 3549758 h 4279104"/>
                <a:gd name="connsiteX7" fmla="*/ 126223 w 6067226"/>
                <a:gd name="connsiteY7" fmla="*/ 1495462 h 4279104"/>
                <a:gd name="connsiteX8" fmla="*/ 0 w 6067226"/>
                <a:gd name="connsiteY8" fmla="*/ 1434658 h 4279104"/>
                <a:gd name="connsiteX9" fmla="*/ 0 w 6067226"/>
                <a:gd name="connsiteY9" fmla="*/ 0 h 427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7226" h="4279104">
                  <a:moveTo>
                    <a:pt x="0" y="0"/>
                  </a:moveTo>
                  <a:lnTo>
                    <a:pt x="3730955" y="0"/>
                  </a:lnTo>
                  <a:cubicBezTo>
                    <a:pt x="3730955" y="1290287"/>
                    <a:pt x="4776939" y="2336271"/>
                    <a:pt x="6067226" y="2336271"/>
                  </a:cubicBezTo>
                  <a:lnTo>
                    <a:pt x="6067226" y="4279104"/>
                  </a:lnTo>
                  <a:lnTo>
                    <a:pt x="1231187" y="4279104"/>
                  </a:lnTo>
                  <a:lnTo>
                    <a:pt x="1243854" y="4244494"/>
                  </a:lnTo>
                  <a:cubicBezTo>
                    <a:pt x="1312115" y="4025027"/>
                    <a:pt x="1348888" y="3791687"/>
                    <a:pt x="1348888" y="3549758"/>
                  </a:cubicBezTo>
                  <a:cubicBezTo>
                    <a:pt x="1348888" y="2662686"/>
                    <a:pt x="854497" y="1891085"/>
                    <a:pt x="126223" y="1495462"/>
                  </a:cubicBezTo>
                  <a:lnTo>
                    <a:pt x="0" y="1434658"/>
                  </a:lnTo>
                  <a:lnTo>
                    <a:pt x="0" y="0"/>
                  </a:lnTo>
                  <a:close/>
                </a:path>
              </a:pathLst>
            </a:custGeom>
            <a:solidFill>
              <a:schemeClr val="bg1">
                <a:lumMod val="85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BC1164EA-8911-4357-BDC8-14CF6FC2768E}"/>
                </a:ext>
              </a:extLst>
            </p:cNvPr>
            <p:cNvSpPr txBox="1"/>
            <p:nvPr/>
          </p:nvSpPr>
          <p:spPr>
            <a:xfrm>
              <a:off x="9607550" y="1701268"/>
              <a:ext cx="2341285" cy="860492"/>
            </a:xfrm>
            <a:prstGeom prst="rect">
              <a:avLst/>
            </a:prstGeom>
            <a:noFill/>
          </p:spPr>
          <p:txBody>
            <a:bodyPr wrap="square" lIns="182878" tIns="146302" rIns="182878" bIns="146302" rtlCol="0">
              <a:spAutoFit/>
            </a:bodyPr>
            <a:lstStyle/>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 27001 – Shared Services</a:t>
              </a:r>
            </a:p>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ISO 27001 – ASE/SQL Workload</a:t>
              </a:r>
            </a:p>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NIST SP 800-53 Rev 4</a:t>
              </a:r>
            </a:p>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UK Official</a:t>
              </a:r>
            </a:p>
          </p:txBody>
        </p:sp>
        <p:grpSp>
          <p:nvGrpSpPr>
            <p:cNvPr id="108" name="Group 107">
              <a:extLst>
                <a:ext uri="{FF2B5EF4-FFF2-40B4-BE49-F238E27FC236}">
                  <a16:creationId xmlns:a16="http://schemas.microsoft.com/office/drawing/2014/main" id="{1646D16C-77DC-428A-BFD7-D4B9ECC11702}"/>
                </a:ext>
              </a:extLst>
            </p:cNvPr>
            <p:cNvGrpSpPr/>
            <p:nvPr/>
          </p:nvGrpSpPr>
          <p:grpSpPr>
            <a:xfrm>
              <a:off x="9705086" y="1414731"/>
              <a:ext cx="459100" cy="447815"/>
              <a:chOff x="5793825" y="3314617"/>
              <a:chExt cx="459100" cy="447815"/>
            </a:xfrm>
          </p:grpSpPr>
          <p:sp>
            <p:nvSpPr>
              <p:cNvPr id="109" name="Teardrop 108">
                <a:extLst>
                  <a:ext uri="{FF2B5EF4-FFF2-40B4-BE49-F238E27FC236}">
                    <a16:creationId xmlns:a16="http://schemas.microsoft.com/office/drawing/2014/main" id="{A16B474A-AD1A-4981-9370-C7D1ED88FF01}"/>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TextBox 109">
                <a:extLst>
                  <a:ext uri="{FF2B5EF4-FFF2-40B4-BE49-F238E27FC236}">
                    <a16:creationId xmlns:a16="http://schemas.microsoft.com/office/drawing/2014/main" id="{3EF436BF-2D76-422B-8411-1C779CE1279B}"/>
                  </a:ext>
                </a:extLst>
              </p:cNvPr>
              <p:cNvSpPr txBox="1"/>
              <p:nvPr/>
            </p:nvSpPr>
            <p:spPr>
              <a:xfrm>
                <a:off x="5793825" y="3314617"/>
                <a:ext cx="459100" cy="44781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C</a:t>
                </a:r>
              </a:p>
            </p:txBody>
          </p:sp>
        </p:grpSp>
        <p:grpSp>
          <p:nvGrpSpPr>
            <p:cNvPr id="114" name="Group 113">
              <a:extLst>
                <a:ext uri="{FF2B5EF4-FFF2-40B4-BE49-F238E27FC236}">
                  <a16:creationId xmlns:a16="http://schemas.microsoft.com/office/drawing/2014/main" id="{A840AD39-47CB-48F3-B859-8B93BC85A3F2}"/>
                </a:ext>
              </a:extLst>
            </p:cNvPr>
            <p:cNvGrpSpPr/>
            <p:nvPr/>
          </p:nvGrpSpPr>
          <p:grpSpPr>
            <a:xfrm>
              <a:off x="10448966" y="2496305"/>
              <a:ext cx="473528" cy="447815"/>
              <a:chOff x="5793825" y="3314617"/>
              <a:chExt cx="473528" cy="447815"/>
            </a:xfrm>
          </p:grpSpPr>
          <p:sp>
            <p:nvSpPr>
              <p:cNvPr id="115" name="Teardrop 114">
                <a:extLst>
                  <a:ext uri="{FF2B5EF4-FFF2-40B4-BE49-F238E27FC236}">
                    <a16:creationId xmlns:a16="http://schemas.microsoft.com/office/drawing/2014/main" id="{628F914B-A5D0-4733-B45A-7838D4259DE2}"/>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19F08386-CE5A-4002-A5BF-85FD86213F7C}"/>
                  </a:ext>
                </a:extLst>
              </p:cNvPr>
              <p:cNvSpPr txBox="1"/>
              <p:nvPr/>
            </p:nvSpPr>
            <p:spPr>
              <a:xfrm>
                <a:off x="5793825" y="3314617"/>
                <a:ext cx="473528" cy="44781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D</a:t>
                </a:r>
              </a:p>
            </p:txBody>
          </p:sp>
        </p:grpSp>
        <p:sp>
          <p:nvSpPr>
            <p:cNvPr id="21" name="TextBox 20">
              <a:extLst>
                <a:ext uri="{FF2B5EF4-FFF2-40B4-BE49-F238E27FC236}">
                  <a16:creationId xmlns:a16="http://schemas.microsoft.com/office/drawing/2014/main" id="{04234BDD-25F8-45D8-A2DE-0ABC227ACD77}"/>
                </a:ext>
              </a:extLst>
            </p:cNvPr>
            <p:cNvSpPr txBox="1"/>
            <p:nvPr/>
          </p:nvSpPr>
          <p:spPr>
            <a:xfrm>
              <a:off x="10345192" y="2766205"/>
              <a:ext cx="1597435" cy="433965"/>
            </a:xfrm>
            <a:prstGeom prst="rect">
              <a:avLst/>
            </a:prstGeom>
            <a:noFill/>
          </p:spPr>
          <p:txBody>
            <a:bodyPr wrap="square" lIns="182878" tIns="146302" rIns="182878" bIns="146302" rtlCol="0">
              <a:spAutoFit/>
            </a:bodyPr>
            <a:lstStyle/>
            <a:p>
              <a:pPr marL="0" marR="0" lvl="0" indent="0" algn="l" defTabSz="914411"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Partner blueprints</a:t>
              </a:r>
            </a:p>
          </p:txBody>
        </p:sp>
        <p:cxnSp>
          <p:nvCxnSpPr>
            <p:cNvPr id="12" name="Straight Arrow Connector 11">
              <a:extLst>
                <a:ext uri="{FF2B5EF4-FFF2-40B4-BE49-F238E27FC236}">
                  <a16:creationId xmlns:a16="http://schemas.microsoft.com/office/drawing/2014/main" id="{127574F2-C0B3-4E08-AB0F-B71B3310936A}"/>
                </a:ext>
              </a:extLst>
            </p:cNvPr>
            <p:cNvCxnSpPr>
              <a:cxnSpLocks/>
            </p:cNvCxnSpPr>
            <p:nvPr/>
          </p:nvCxnSpPr>
          <p:spPr>
            <a:xfrm flipV="1">
              <a:off x="5320200" y="1657350"/>
              <a:ext cx="0" cy="3585393"/>
            </a:xfrm>
            <a:prstGeom prst="straightConnector1">
              <a:avLst/>
            </a:prstGeom>
            <a:ln>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06C24C-3BB8-4E96-A9FF-D43101850246}"/>
                </a:ext>
              </a:extLst>
            </p:cNvPr>
            <p:cNvSpPr txBox="1"/>
            <p:nvPr/>
          </p:nvSpPr>
          <p:spPr>
            <a:xfrm>
              <a:off x="5490885" y="3768336"/>
              <a:ext cx="1428750" cy="804066"/>
            </a:xfrm>
            <a:prstGeom prst="rect">
              <a:avLst/>
            </a:prstGeom>
            <a:noFill/>
          </p:spPr>
          <p:txBody>
            <a:bodyPr wrap="squar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CAF Migrate Landing Zone Blueprint</a:t>
              </a:r>
            </a:p>
          </p:txBody>
        </p:sp>
        <p:grpSp>
          <p:nvGrpSpPr>
            <p:cNvPr id="104" name="Group 103">
              <a:extLst>
                <a:ext uri="{FF2B5EF4-FFF2-40B4-BE49-F238E27FC236}">
                  <a16:creationId xmlns:a16="http://schemas.microsoft.com/office/drawing/2014/main" id="{4A66B50A-E4AF-41FD-A887-D617FC04D4F4}"/>
                </a:ext>
              </a:extLst>
            </p:cNvPr>
            <p:cNvGrpSpPr/>
            <p:nvPr/>
          </p:nvGrpSpPr>
          <p:grpSpPr>
            <a:xfrm>
              <a:off x="5793825" y="3314617"/>
              <a:ext cx="468718" cy="447815"/>
              <a:chOff x="5793825" y="3314617"/>
              <a:chExt cx="468718" cy="447815"/>
            </a:xfrm>
          </p:grpSpPr>
          <p:sp>
            <p:nvSpPr>
              <p:cNvPr id="103" name="Teardrop 102">
                <a:extLst>
                  <a:ext uri="{FF2B5EF4-FFF2-40B4-BE49-F238E27FC236}">
                    <a16:creationId xmlns:a16="http://schemas.microsoft.com/office/drawing/2014/main" id="{0280D5A2-780C-424F-9A6D-4CDE6B2A989F}"/>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149E6D42-873B-4758-A7CD-37A35143B654}"/>
                  </a:ext>
                </a:extLst>
              </p:cNvPr>
              <p:cNvSpPr txBox="1"/>
              <p:nvPr/>
            </p:nvSpPr>
            <p:spPr>
              <a:xfrm>
                <a:off x="5793825" y="3314617"/>
                <a:ext cx="468718" cy="44781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A</a:t>
                </a:r>
              </a:p>
            </p:txBody>
          </p:sp>
        </p:grpSp>
        <p:sp>
          <p:nvSpPr>
            <p:cNvPr id="18" name="TextBox 17">
              <a:extLst>
                <a:ext uri="{FF2B5EF4-FFF2-40B4-BE49-F238E27FC236}">
                  <a16:creationId xmlns:a16="http://schemas.microsoft.com/office/drawing/2014/main" id="{5AD837F6-9A7B-4BEF-9A56-05FE5E133EAB}"/>
                </a:ext>
              </a:extLst>
            </p:cNvPr>
            <p:cNvSpPr txBox="1"/>
            <p:nvPr/>
          </p:nvSpPr>
          <p:spPr>
            <a:xfrm>
              <a:off x="7483221" y="5677344"/>
              <a:ext cx="1969129" cy="291316"/>
            </a:xfrm>
            <a:prstGeom prst="rect">
              <a:avLst/>
            </a:prstGeom>
            <a:solidFill>
              <a:schemeClr val="bg1"/>
            </a:solidFill>
          </p:spPr>
          <p:txBody>
            <a:bodyPr wrap="none" lIns="182878" tIns="146302" rIns="182878" bIns="146302" rtlCol="0" anchor="ctr">
              <a:no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3"/>
                  </a:solidFill>
                  <a:effectLst/>
                  <a:uLnTx/>
                  <a:uFillTx/>
                  <a:latin typeface="Segoe UI Semibold"/>
                  <a:ea typeface="+mn-ea"/>
                  <a:cs typeface="+mn-cs"/>
                </a:rPr>
                <a:t>Architectural complexity</a:t>
              </a:r>
            </a:p>
          </p:txBody>
        </p:sp>
        <p:grpSp>
          <p:nvGrpSpPr>
            <p:cNvPr id="56" name="Group 55">
              <a:extLst>
                <a:ext uri="{FF2B5EF4-FFF2-40B4-BE49-F238E27FC236}">
                  <a16:creationId xmlns:a16="http://schemas.microsoft.com/office/drawing/2014/main" id="{3B48B451-FFCB-4029-B0FE-CBC141CE001A}"/>
                </a:ext>
              </a:extLst>
            </p:cNvPr>
            <p:cNvGrpSpPr/>
            <p:nvPr/>
          </p:nvGrpSpPr>
          <p:grpSpPr>
            <a:xfrm>
              <a:off x="8743497" y="2501273"/>
              <a:ext cx="1083566" cy="706490"/>
              <a:chOff x="2522858" y="-1024719"/>
              <a:chExt cx="1083566" cy="706490"/>
            </a:xfrm>
          </p:grpSpPr>
          <p:sp>
            <p:nvSpPr>
              <p:cNvPr id="57" name="TextBox 56">
                <a:extLst>
                  <a:ext uri="{FF2B5EF4-FFF2-40B4-BE49-F238E27FC236}">
                    <a16:creationId xmlns:a16="http://schemas.microsoft.com/office/drawing/2014/main" id="{E5A1C525-D660-4131-9159-31BAFC703111}"/>
                  </a:ext>
                </a:extLst>
              </p:cNvPr>
              <p:cNvSpPr txBox="1"/>
              <p:nvPr/>
            </p:nvSpPr>
            <p:spPr>
              <a:xfrm>
                <a:off x="2522858" y="-1024719"/>
                <a:ext cx="1083566"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Network</a:t>
                </a:r>
              </a:p>
            </p:txBody>
          </p:sp>
          <p:grpSp>
            <p:nvGrpSpPr>
              <p:cNvPr id="58" name="Group 57">
                <a:extLst>
                  <a:ext uri="{FF2B5EF4-FFF2-40B4-BE49-F238E27FC236}">
                    <a16:creationId xmlns:a16="http://schemas.microsoft.com/office/drawing/2014/main" id="{3DC0F68B-24D6-455A-8F2D-C3B70C03E4E1}"/>
                  </a:ext>
                </a:extLst>
              </p:cNvPr>
              <p:cNvGrpSpPr/>
              <p:nvPr/>
            </p:nvGrpSpPr>
            <p:grpSpPr>
              <a:xfrm>
                <a:off x="2922251" y="-609078"/>
                <a:ext cx="290849" cy="290849"/>
                <a:chOff x="2922251" y="-609078"/>
                <a:chExt cx="290849" cy="290849"/>
              </a:xfrm>
            </p:grpSpPr>
            <p:sp>
              <p:nvSpPr>
                <p:cNvPr id="59" name="Oval 58">
                  <a:extLst>
                    <a:ext uri="{FF2B5EF4-FFF2-40B4-BE49-F238E27FC236}">
                      <a16:creationId xmlns:a16="http://schemas.microsoft.com/office/drawing/2014/main" id="{9B37A2F7-D0E5-4995-8453-4504FEDBE112}"/>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Left Bracket 59">
                  <a:extLst>
                    <a:ext uri="{FF2B5EF4-FFF2-40B4-BE49-F238E27FC236}">
                      <a16:creationId xmlns:a16="http://schemas.microsoft.com/office/drawing/2014/main" id="{A702685B-60E4-4F4E-BC39-A690ACCC685E}"/>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1" name="Straight Connector 60">
                  <a:extLst>
                    <a:ext uri="{FF2B5EF4-FFF2-40B4-BE49-F238E27FC236}">
                      <a16:creationId xmlns:a16="http://schemas.microsoft.com/office/drawing/2014/main" id="{5A08BA22-F2CB-4016-A303-D4F5BB0F6A85}"/>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A00C64E-0F71-4036-9D26-70F27867AC7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2ED11B84-6F73-43DC-9B5D-B6B7841E38DC}"/>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F0CDA6F-91D2-4F31-8DCF-B7F59893BFD0}"/>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ECD7634B-1A11-49EF-A698-75217FC83B99}"/>
                </a:ext>
              </a:extLst>
            </p:cNvPr>
            <p:cNvGrpSpPr/>
            <p:nvPr/>
          </p:nvGrpSpPr>
          <p:grpSpPr>
            <a:xfrm>
              <a:off x="7810795" y="2951252"/>
              <a:ext cx="1010534" cy="706490"/>
              <a:chOff x="2559376" y="-1024719"/>
              <a:chExt cx="1010534" cy="706490"/>
            </a:xfrm>
          </p:grpSpPr>
          <p:sp>
            <p:nvSpPr>
              <p:cNvPr id="66" name="TextBox 65">
                <a:extLst>
                  <a:ext uri="{FF2B5EF4-FFF2-40B4-BE49-F238E27FC236}">
                    <a16:creationId xmlns:a16="http://schemas.microsoft.com/office/drawing/2014/main" id="{D84DC719-803B-4B95-AA86-FD50A8DBAC0F}"/>
                  </a:ext>
                </a:extLst>
              </p:cNvPr>
              <p:cNvSpPr txBox="1"/>
              <p:nvPr/>
            </p:nvSpPr>
            <p:spPr>
              <a:xfrm>
                <a:off x="2559376" y="-1024719"/>
                <a:ext cx="1010534"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Identity</a:t>
                </a:r>
              </a:p>
            </p:txBody>
          </p:sp>
          <p:grpSp>
            <p:nvGrpSpPr>
              <p:cNvPr id="67" name="Group 66">
                <a:extLst>
                  <a:ext uri="{FF2B5EF4-FFF2-40B4-BE49-F238E27FC236}">
                    <a16:creationId xmlns:a16="http://schemas.microsoft.com/office/drawing/2014/main" id="{5813B237-B979-4E69-A948-53597B34E620}"/>
                  </a:ext>
                </a:extLst>
              </p:cNvPr>
              <p:cNvGrpSpPr/>
              <p:nvPr/>
            </p:nvGrpSpPr>
            <p:grpSpPr>
              <a:xfrm>
                <a:off x="2922251" y="-609078"/>
                <a:ext cx="290849" cy="290849"/>
                <a:chOff x="2922251" y="-609078"/>
                <a:chExt cx="290849" cy="290849"/>
              </a:xfrm>
            </p:grpSpPr>
            <p:sp>
              <p:nvSpPr>
                <p:cNvPr id="68" name="Oval 67">
                  <a:extLst>
                    <a:ext uri="{FF2B5EF4-FFF2-40B4-BE49-F238E27FC236}">
                      <a16:creationId xmlns:a16="http://schemas.microsoft.com/office/drawing/2014/main" id="{C39FBEB3-75F4-48DC-A0C0-04CB1C014C93}"/>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Left Bracket 68">
                  <a:extLst>
                    <a:ext uri="{FF2B5EF4-FFF2-40B4-BE49-F238E27FC236}">
                      <a16:creationId xmlns:a16="http://schemas.microsoft.com/office/drawing/2014/main" id="{7F64C702-55BD-415F-8913-C3399139E072}"/>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22EB3770-A7CB-4964-BD56-F82FCD4D6E1C}"/>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C07BA1B7-B6D0-4552-8899-6B691994CC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34A43074-3615-4624-BE07-26422846DC52}"/>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431261D-983F-46C2-887B-00D05295748E}"/>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2DDF3FDE-B021-462B-8AB5-60E9AA03F2D9}"/>
                </a:ext>
              </a:extLst>
            </p:cNvPr>
            <p:cNvGrpSpPr/>
            <p:nvPr/>
          </p:nvGrpSpPr>
          <p:grpSpPr>
            <a:xfrm>
              <a:off x="8829710" y="3615402"/>
              <a:ext cx="758862" cy="706490"/>
              <a:chOff x="2685212" y="-1024719"/>
              <a:chExt cx="758862" cy="706490"/>
            </a:xfrm>
          </p:grpSpPr>
          <p:sp>
            <p:nvSpPr>
              <p:cNvPr id="75" name="TextBox 74">
                <a:extLst>
                  <a:ext uri="{FF2B5EF4-FFF2-40B4-BE49-F238E27FC236}">
                    <a16:creationId xmlns:a16="http://schemas.microsoft.com/office/drawing/2014/main" id="{74F89FE2-5CAE-4B58-B33C-501B384C19FF}"/>
                  </a:ext>
                </a:extLst>
              </p:cNvPr>
              <p:cNvSpPr txBox="1"/>
              <p:nvPr/>
            </p:nvSpPr>
            <p:spPr>
              <a:xfrm>
                <a:off x="2685212" y="-1024719"/>
                <a:ext cx="758862"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Data</a:t>
                </a:r>
              </a:p>
            </p:txBody>
          </p:sp>
          <p:grpSp>
            <p:nvGrpSpPr>
              <p:cNvPr id="76" name="Group 75">
                <a:extLst>
                  <a:ext uri="{FF2B5EF4-FFF2-40B4-BE49-F238E27FC236}">
                    <a16:creationId xmlns:a16="http://schemas.microsoft.com/office/drawing/2014/main" id="{513F7AD3-B662-4629-AF18-BBD140762DCF}"/>
                  </a:ext>
                </a:extLst>
              </p:cNvPr>
              <p:cNvGrpSpPr/>
              <p:nvPr/>
            </p:nvGrpSpPr>
            <p:grpSpPr>
              <a:xfrm>
                <a:off x="2922251" y="-609078"/>
                <a:ext cx="290849" cy="290849"/>
                <a:chOff x="2922251" y="-609078"/>
                <a:chExt cx="290849" cy="290849"/>
              </a:xfrm>
            </p:grpSpPr>
            <p:sp>
              <p:nvSpPr>
                <p:cNvPr id="77" name="Oval 76">
                  <a:extLst>
                    <a:ext uri="{FF2B5EF4-FFF2-40B4-BE49-F238E27FC236}">
                      <a16:creationId xmlns:a16="http://schemas.microsoft.com/office/drawing/2014/main" id="{0A2161F0-39AA-4E65-A01B-D087D636270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Left Bracket 77">
                  <a:extLst>
                    <a:ext uri="{FF2B5EF4-FFF2-40B4-BE49-F238E27FC236}">
                      <a16:creationId xmlns:a16="http://schemas.microsoft.com/office/drawing/2014/main" id="{D4E0C372-4C52-4C13-B4A2-EE4728F793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719DBF09-3A17-4090-8252-6336AFBB6A2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01CCD65-CF2D-4CAF-BAF5-A46B1CBE9D16}"/>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88EDD2D8-D55A-4989-972E-5B921A77446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6B4761E3-4712-4BAF-B207-9513E7BF583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3" name="Group 82">
              <a:extLst>
                <a:ext uri="{FF2B5EF4-FFF2-40B4-BE49-F238E27FC236}">
                  <a16:creationId xmlns:a16="http://schemas.microsoft.com/office/drawing/2014/main" id="{7456410C-D7CD-41B7-A404-87DE59D13C87}"/>
                </a:ext>
              </a:extLst>
            </p:cNvPr>
            <p:cNvGrpSpPr/>
            <p:nvPr/>
          </p:nvGrpSpPr>
          <p:grpSpPr>
            <a:xfrm>
              <a:off x="7844755" y="4321892"/>
              <a:ext cx="1008994" cy="706490"/>
              <a:chOff x="2560146" y="-1024719"/>
              <a:chExt cx="1008994" cy="706490"/>
            </a:xfrm>
          </p:grpSpPr>
          <p:sp>
            <p:nvSpPr>
              <p:cNvPr id="84" name="TextBox 83">
                <a:extLst>
                  <a:ext uri="{FF2B5EF4-FFF2-40B4-BE49-F238E27FC236}">
                    <a16:creationId xmlns:a16="http://schemas.microsoft.com/office/drawing/2014/main" id="{FE785F1D-BEC5-41C1-A3AF-06ED0DAACC5B}"/>
                  </a:ext>
                </a:extLst>
              </p:cNvPr>
              <p:cNvSpPr txBox="1"/>
              <p:nvPr/>
            </p:nvSpPr>
            <p:spPr>
              <a:xfrm>
                <a:off x="2560146" y="-1024719"/>
                <a:ext cx="1008994"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Storage</a:t>
                </a:r>
              </a:p>
            </p:txBody>
          </p:sp>
          <p:grpSp>
            <p:nvGrpSpPr>
              <p:cNvPr id="85" name="Group 84">
                <a:extLst>
                  <a:ext uri="{FF2B5EF4-FFF2-40B4-BE49-F238E27FC236}">
                    <a16:creationId xmlns:a16="http://schemas.microsoft.com/office/drawing/2014/main" id="{A0EBD84A-4263-4563-A049-0E1CF79852BC}"/>
                  </a:ext>
                </a:extLst>
              </p:cNvPr>
              <p:cNvGrpSpPr/>
              <p:nvPr/>
            </p:nvGrpSpPr>
            <p:grpSpPr>
              <a:xfrm>
                <a:off x="2922251" y="-609078"/>
                <a:ext cx="290849" cy="290849"/>
                <a:chOff x="2922251" y="-609078"/>
                <a:chExt cx="290849" cy="290849"/>
              </a:xfrm>
            </p:grpSpPr>
            <p:sp>
              <p:nvSpPr>
                <p:cNvPr id="86" name="Oval 85">
                  <a:extLst>
                    <a:ext uri="{FF2B5EF4-FFF2-40B4-BE49-F238E27FC236}">
                      <a16:creationId xmlns:a16="http://schemas.microsoft.com/office/drawing/2014/main" id="{6BAA5249-CD08-4000-87EF-2C2E650BE6FA}"/>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Left Bracket 86">
                  <a:extLst>
                    <a:ext uri="{FF2B5EF4-FFF2-40B4-BE49-F238E27FC236}">
                      <a16:creationId xmlns:a16="http://schemas.microsoft.com/office/drawing/2014/main" id="{A8FC96A9-D566-447A-B525-0A3BF7C3A6EF}"/>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9212582B-C525-422C-ABB9-26F815FCAABF}"/>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621031A-D5A3-440B-AE60-D902D2C3300C}"/>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FFCF23EA-D1C2-48DB-AFFD-F822E80F07C8}"/>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F2A74A51-1322-4C6E-AA95-E60255FBD162}"/>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2" name="Group 91">
              <a:extLst>
                <a:ext uri="{FF2B5EF4-FFF2-40B4-BE49-F238E27FC236}">
                  <a16:creationId xmlns:a16="http://schemas.microsoft.com/office/drawing/2014/main" id="{47D2A924-5C6D-494C-9E2E-FF07D8AFB420}"/>
                </a:ext>
              </a:extLst>
            </p:cNvPr>
            <p:cNvGrpSpPr/>
            <p:nvPr/>
          </p:nvGrpSpPr>
          <p:grpSpPr>
            <a:xfrm>
              <a:off x="6974204" y="4823144"/>
              <a:ext cx="1134478" cy="706490"/>
              <a:chOff x="2497406" y="-1024719"/>
              <a:chExt cx="1134478" cy="706490"/>
            </a:xfrm>
          </p:grpSpPr>
          <p:sp>
            <p:nvSpPr>
              <p:cNvPr id="93" name="TextBox 92">
                <a:extLst>
                  <a:ext uri="{FF2B5EF4-FFF2-40B4-BE49-F238E27FC236}">
                    <a16:creationId xmlns:a16="http://schemas.microsoft.com/office/drawing/2014/main" id="{54B01E9A-E16B-4FE6-8829-B2EC01637D54}"/>
                  </a:ext>
                </a:extLst>
              </p:cNvPr>
              <p:cNvSpPr txBox="1"/>
              <p:nvPr/>
            </p:nvSpPr>
            <p:spPr>
              <a:xfrm>
                <a:off x="2497406" y="-1024719"/>
                <a:ext cx="1134478"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Compute</a:t>
                </a:r>
              </a:p>
            </p:txBody>
          </p:sp>
          <p:grpSp>
            <p:nvGrpSpPr>
              <p:cNvPr id="94" name="Group 93">
                <a:extLst>
                  <a:ext uri="{FF2B5EF4-FFF2-40B4-BE49-F238E27FC236}">
                    <a16:creationId xmlns:a16="http://schemas.microsoft.com/office/drawing/2014/main" id="{C17DA282-8ACA-484A-8FBB-A548968F35BE}"/>
                  </a:ext>
                </a:extLst>
              </p:cNvPr>
              <p:cNvGrpSpPr/>
              <p:nvPr/>
            </p:nvGrpSpPr>
            <p:grpSpPr>
              <a:xfrm>
                <a:off x="2922251" y="-609078"/>
                <a:ext cx="290849" cy="290849"/>
                <a:chOff x="2922251" y="-609078"/>
                <a:chExt cx="290849" cy="290849"/>
              </a:xfrm>
            </p:grpSpPr>
            <p:sp>
              <p:nvSpPr>
                <p:cNvPr id="95" name="Oval 94">
                  <a:extLst>
                    <a:ext uri="{FF2B5EF4-FFF2-40B4-BE49-F238E27FC236}">
                      <a16:creationId xmlns:a16="http://schemas.microsoft.com/office/drawing/2014/main" id="{94140123-EA7B-4A1A-AA36-1842D3D207B6}"/>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Left Bracket 95">
                  <a:extLst>
                    <a:ext uri="{FF2B5EF4-FFF2-40B4-BE49-F238E27FC236}">
                      <a16:creationId xmlns:a16="http://schemas.microsoft.com/office/drawing/2014/main" id="{90665AFA-73F7-4AD1-8709-0836C608DD19}"/>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97" name="Straight Connector 96">
                  <a:extLst>
                    <a:ext uri="{FF2B5EF4-FFF2-40B4-BE49-F238E27FC236}">
                      <a16:creationId xmlns:a16="http://schemas.microsoft.com/office/drawing/2014/main" id="{C192C27E-63E3-4D1F-8D28-6DC901D55FB9}"/>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F0159E76-F9F0-45F6-9EDD-5F0DFE3C7823}"/>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E992C86A-0F98-4696-B9A2-2217B549FFF6}"/>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E8111992-5853-4B77-9FB8-7E3FE4A0714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5" name="Group 104">
              <a:extLst>
                <a:ext uri="{FF2B5EF4-FFF2-40B4-BE49-F238E27FC236}">
                  <a16:creationId xmlns:a16="http://schemas.microsoft.com/office/drawing/2014/main" id="{F73FD875-146C-4830-91E3-54568E973942}"/>
                </a:ext>
              </a:extLst>
            </p:cNvPr>
            <p:cNvGrpSpPr/>
            <p:nvPr/>
          </p:nvGrpSpPr>
          <p:grpSpPr>
            <a:xfrm>
              <a:off x="7958840" y="2540981"/>
              <a:ext cx="459100" cy="447815"/>
              <a:chOff x="5793825" y="3314617"/>
              <a:chExt cx="459100" cy="447815"/>
            </a:xfrm>
          </p:grpSpPr>
          <p:sp>
            <p:nvSpPr>
              <p:cNvPr id="106" name="Teardrop 105">
                <a:extLst>
                  <a:ext uri="{FF2B5EF4-FFF2-40B4-BE49-F238E27FC236}">
                    <a16:creationId xmlns:a16="http://schemas.microsoft.com/office/drawing/2014/main" id="{7D0658F6-0816-47E9-AB44-822ACECF909D}"/>
                  </a:ext>
                </a:extLst>
              </p:cNvPr>
              <p:cNvSpPr/>
              <p:nvPr/>
            </p:nvSpPr>
            <p:spPr bwMode="auto">
              <a:xfrm rot="5400000">
                <a:off x="5891757" y="3404734"/>
                <a:ext cx="249467" cy="249467"/>
              </a:xfrm>
              <a:prstGeom prst="teardrop">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54E4FE4C-5A0F-4140-BFC8-821079AEC584}"/>
                  </a:ext>
                </a:extLst>
              </p:cNvPr>
              <p:cNvSpPr txBox="1"/>
              <p:nvPr/>
            </p:nvSpPr>
            <p:spPr>
              <a:xfrm>
                <a:off x="5793825" y="3314617"/>
                <a:ext cx="459100" cy="447815"/>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a:ea typeface="+mn-ea"/>
                    <a:cs typeface="+mn-cs"/>
                  </a:rPr>
                  <a:t>B</a:t>
                </a:r>
              </a:p>
            </p:txBody>
          </p:sp>
        </p:grpSp>
        <p:grpSp>
          <p:nvGrpSpPr>
            <p:cNvPr id="46" name="Group 45">
              <a:extLst>
                <a:ext uri="{FF2B5EF4-FFF2-40B4-BE49-F238E27FC236}">
                  <a16:creationId xmlns:a16="http://schemas.microsoft.com/office/drawing/2014/main" id="{C679C247-7209-4E3E-8054-EF0D15162DF7}"/>
                </a:ext>
              </a:extLst>
            </p:cNvPr>
            <p:cNvGrpSpPr/>
            <p:nvPr/>
          </p:nvGrpSpPr>
          <p:grpSpPr>
            <a:xfrm>
              <a:off x="5665450" y="1390943"/>
              <a:ext cx="855299" cy="706490"/>
              <a:chOff x="2645572" y="-1024719"/>
              <a:chExt cx="855299" cy="706490"/>
            </a:xfrm>
          </p:grpSpPr>
          <p:sp>
            <p:nvSpPr>
              <p:cNvPr id="29" name="TextBox 28">
                <a:extLst>
                  <a:ext uri="{FF2B5EF4-FFF2-40B4-BE49-F238E27FC236}">
                    <a16:creationId xmlns:a16="http://schemas.microsoft.com/office/drawing/2014/main" id="{5CCAF54C-4742-4C54-BEE1-56B42C6547CF}"/>
                  </a:ext>
                </a:extLst>
              </p:cNvPr>
              <p:cNvSpPr txBox="1"/>
              <p:nvPr/>
            </p:nvSpPr>
            <p:spPr>
              <a:xfrm>
                <a:off x="2645572" y="-1024719"/>
                <a:ext cx="855299" cy="493212"/>
              </a:xfrm>
              <a:prstGeom prst="rect">
                <a:avLst/>
              </a:prstGeom>
              <a:noFill/>
            </p:spPr>
            <p:txBody>
              <a:bodyPr wrap="none" lIns="182878" tIns="146302" rIns="182878" bIns="146302" rtlCol="0">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Policy</a:t>
                </a:r>
              </a:p>
            </p:txBody>
          </p:sp>
          <p:grpSp>
            <p:nvGrpSpPr>
              <p:cNvPr id="45" name="Group 44">
                <a:extLst>
                  <a:ext uri="{FF2B5EF4-FFF2-40B4-BE49-F238E27FC236}">
                    <a16:creationId xmlns:a16="http://schemas.microsoft.com/office/drawing/2014/main" id="{B2FB6BEF-19CE-4875-AB68-924D7EAAD715}"/>
                  </a:ext>
                </a:extLst>
              </p:cNvPr>
              <p:cNvGrpSpPr/>
              <p:nvPr/>
            </p:nvGrpSpPr>
            <p:grpSpPr>
              <a:xfrm>
                <a:off x="2922251" y="-609078"/>
                <a:ext cx="290849" cy="290849"/>
                <a:chOff x="2922251" y="-609078"/>
                <a:chExt cx="290849" cy="290849"/>
              </a:xfrm>
            </p:grpSpPr>
            <p:sp>
              <p:nvSpPr>
                <p:cNvPr id="41" name="Oval 40">
                  <a:extLst>
                    <a:ext uri="{FF2B5EF4-FFF2-40B4-BE49-F238E27FC236}">
                      <a16:creationId xmlns:a16="http://schemas.microsoft.com/office/drawing/2014/main" id="{4CFE761A-ACC4-4DD2-B148-670F63282F1B}"/>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Left Bracket 21">
                  <a:extLst>
                    <a:ext uri="{FF2B5EF4-FFF2-40B4-BE49-F238E27FC236}">
                      <a16:creationId xmlns:a16="http://schemas.microsoft.com/office/drawing/2014/main" id="{51E40B7B-C6D6-464E-BFAD-29C8A84CEDC0}"/>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4" name="Straight Connector 23">
                  <a:extLst>
                    <a:ext uri="{FF2B5EF4-FFF2-40B4-BE49-F238E27FC236}">
                      <a16:creationId xmlns:a16="http://schemas.microsoft.com/office/drawing/2014/main" id="{07AA0244-5EED-431B-9396-EE4681B04C0A}"/>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8B10924-B681-4528-9328-3B71C89054BE}"/>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B321BAB0-2AFF-4E8F-B4EB-AF399E036CCB}"/>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83225FD-D797-4F2F-A658-FCB5D6F78C7A}"/>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7" name="Group 46">
              <a:extLst>
                <a:ext uri="{FF2B5EF4-FFF2-40B4-BE49-F238E27FC236}">
                  <a16:creationId xmlns:a16="http://schemas.microsoft.com/office/drawing/2014/main" id="{C71DFB30-C3FC-4BC5-AA13-63F3104D3FF0}"/>
                </a:ext>
              </a:extLst>
            </p:cNvPr>
            <p:cNvGrpSpPr/>
            <p:nvPr/>
          </p:nvGrpSpPr>
          <p:grpSpPr>
            <a:xfrm>
              <a:off x="6400155" y="2240237"/>
              <a:ext cx="1183850" cy="706490"/>
              <a:chOff x="2472715" y="-1024719"/>
              <a:chExt cx="1183850" cy="706490"/>
            </a:xfrm>
          </p:grpSpPr>
          <p:sp>
            <p:nvSpPr>
              <p:cNvPr id="48" name="TextBox 47">
                <a:extLst>
                  <a:ext uri="{FF2B5EF4-FFF2-40B4-BE49-F238E27FC236}">
                    <a16:creationId xmlns:a16="http://schemas.microsoft.com/office/drawing/2014/main" id="{1A4EDE50-25BF-4387-B02F-2868ADBE88B2}"/>
                  </a:ext>
                </a:extLst>
              </p:cNvPr>
              <p:cNvSpPr txBox="1"/>
              <p:nvPr/>
            </p:nvSpPr>
            <p:spPr>
              <a:xfrm>
                <a:off x="2472715" y="-1024719"/>
                <a:ext cx="1183850" cy="493212"/>
              </a:xfrm>
              <a:prstGeom prst="rect">
                <a:avLst/>
              </a:prstGeom>
              <a:noFill/>
            </p:spPr>
            <p:txBody>
              <a:bodyPr wrap="none" lIns="182878" tIns="146302" rIns="182878" bIns="146302"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Primitives</a:t>
                </a:r>
              </a:p>
            </p:txBody>
          </p:sp>
          <p:grpSp>
            <p:nvGrpSpPr>
              <p:cNvPr id="49" name="Group 48">
                <a:extLst>
                  <a:ext uri="{FF2B5EF4-FFF2-40B4-BE49-F238E27FC236}">
                    <a16:creationId xmlns:a16="http://schemas.microsoft.com/office/drawing/2014/main" id="{0C39DA8F-D9DB-4CFF-9397-7B7474152028}"/>
                  </a:ext>
                </a:extLst>
              </p:cNvPr>
              <p:cNvGrpSpPr/>
              <p:nvPr/>
            </p:nvGrpSpPr>
            <p:grpSpPr>
              <a:xfrm>
                <a:off x="2922251" y="-609078"/>
                <a:ext cx="290849" cy="290849"/>
                <a:chOff x="2922251" y="-609078"/>
                <a:chExt cx="290849" cy="290849"/>
              </a:xfrm>
            </p:grpSpPr>
            <p:sp>
              <p:nvSpPr>
                <p:cNvPr id="50" name="Oval 49">
                  <a:extLst>
                    <a:ext uri="{FF2B5EF4-FFF2-40B4-BE49-F238E27FC236}">
                      <a16:creationId xmlns:a16="http://schemas.microsoft.com/office/drawing/2014/main" id="{7EA6AC6C-CA9E-4F38-A820-6205BB292027}"/>
                    </a:ext>
                  </a:extLst>
                </p:cNvPr>
                <p:cNvSpPr/>
                <p:nvPr/>
              </p:nvSpPr>
              <p:spPr bwMode="auto">
                <a:xfrm>
                  <a:off x="2922251" y="-609078"/>
                  <a:ext cx="290849" cy="2908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Left Bracket 50">
                  <a:extLst>
                    <a:ext uri="{FF2B5EF4-FFF2-40B4-BE49-F238E27FC236}">
                      <a16:creationId xmlns:a16="http://schemas.microsoft.com/office/drawing/2014/main" id="{D1F479EA-5134-44C9-8816-A865CBF1DE74}"/>
                    </a:ext>
                  </a:extLst>
                </p:cNvPr>
                <p:cNvSpPr/>
                <p:nvPr/>
              </p:nvSpPr>
              <p:spPr>
                <a:xfrm rot="5400000">
                  <a:off x="3049447" y="-524331"/>
                  <a:ext cx="40454" cy="143778"/>
                </a:xfrm>
                <a:prstGeom prst="leftBracket">
                  <a:avLst>
                    <a:gd name="adj" fmla="val 0"/>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2" name="Straight Connector 51">
                  <a:extLst>
                    <a:ext uri="{FF2B5EF4-FFF2-40B4-BE49-F238E27FC236}">
                      <a16:creationId xmlns:a16="http://schemas.microsoft.com/office/drawing/2014/main" id="{042E9587-0D51-48AF-9A49-E62BA581D86E}"/>
                    </a:ext>
                  </a:extLst>
                </p:cNvPr>
                <p:cNvCxnSpPr>
                  <a:cxnSpLocks/>
                </p:cNvCxnSpPr>
                <p:nvPr/>
              </p:nvCxnSpPr>
              <p:spPr>
                <a:xfrm flipV="1">
                  <a:off x="3069674" y="-538936"/>
                  <a:ext cx="0" cy="66267"/>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5F44F5C-0DAB-4322-9909-79E6AD19BFE2}"/>
                    </a:ext>
                  </a:extLst>
                </p:cNvPr>
                <p:cNvSpPr/>
                <p:nvPr/>
              </p:nvSpPr>
              <p:spPr bwMode="auto">
                <a:xfrm>
                  <a:off x="296918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BED3C316-1426-48CE-87A7-A21338D71A7E}"/>
                    </a:ext>
                  </a:extLst>
                </p:cNvPr>
                <p:cNvSpPr/>
                <p:nvPr/>
              </p:nvSpPr>
              <p:spPr bwMode="auto">
                <a:xfrm>
                  <a:off x="3112761" y="-434879"/>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9A8E256-4869-4604-A568-C0226C1F5686}"/>
                    </a:ext>
                  </a:extLst>
                </p:cNvPr>
                <p:cNvSpPr/>
                <p:nvPr/>
              </p:nvSpPr>
              <p:spPr bwMode="auto">
                <a:xfrm>
                  <a:off x="3042969" y="-571237"/>
                  <a:ext cx="54864" cy="548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D6655617-7802-422A-8D0A-128062346A98}"/>
                </a:ext>
              </a:extLst>
            </p:cNvPr>
            <p:cNvSpPr txBox="1"/>
            <p:nvPr/>
          </p:nvSpPr>
          <p:spPr>
            <a:xfrm rot="16200000">
              <a:off x="4335636" y="3327667"/>
              <a:ext cx="1969129" cy="291316"/>
            </a:xfrm>
            <a:prstGeom prst="rect">
              <a:avLst/>
            </a:prstGeom>
            <a:solidFill>
              <a:schemeClr val="bg1"/>
            </a:solidFill>
          </p:spPr>
          <p:txBody>
            <a:bodyPr wrap="none" lIns="182878" tIns="146302" rIns="182878" bIns="146302" rtlCol="0" anchor="ctr">
              <a:no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78D3"/>
                  </a:solidFill>
                  <a:effectLst/>
                  <a:uLnTx/>
                  <a:uFillTx/>
                  <a:latin typeface="Segoe UI Semibold"/>
                  <a:ea typeface="+mn-ea"/>
                  <a:cs typeface="+mn-cs"/>
                </a:rPr>
                <a:t>Compliance requirements</a:t>
              </a:r>
            </a:p>
          </p:txBody>
        </p:sp>
      </p:grpSp>
    </p:spTree>
    <p:extLst>
      <p:ext uri="{BB962C8B-B14F-4D97-AF65-F5344CB8AC3E}">
        <p14:creationId xmlns:p14="http://schemas.microsoft.com/office/powerpoint/2010/main" val="13696754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4501-D0E5-4EBB-ABAA-725F7680C5D6}"/>
              </a:ext>
            </a:extLst>
          </p:cNvPr>
          <p:cNvSpPr>
            <a:spLocks noGrp="1"/>
          </p:cNvSpPr>
          <p:nvPr>
            <p:ph type="title"/>
          </p:nvPr>
        </p:nvSpPr>
        <p:spPr>
          <a:xfrm>
            <a:off x="455996" y="620429"/>
            <a:ext cx="11306469" cy="403137"/>
          </a:xfrm>
        </p:spPr>
        <p:txBody>
          <a:bodyPr anchor="b">
            <a:normAutofit/>
          </a:bodyPr>
          <a:lstStyle/>
          <a:p>
            <a:r>
              <a:rPr lang="en-US"/>
              <a:t>Landing zone considerations</a:t>
            </a:r>
          </a:p>
        </p:txBody>
      </p:sp>
      <p:sp>
        <p:nvSpPr>
          <p:cNvPr id="3" name="Content Placeholder 2">
            <a:extLst>
              <a:ext uri="{FF2B5EF4-FFF2-40B4-BE49-F238E27FC236}">
                <a16:creationId xmlns:a16="http://schemas.microsoft.com/office/drawing/2014/main" id="{5D79911F-20BB-4B81-B337-1096C5CB2442}"/>
              </a:ext>
            </a:extLst>
          </p:cNvPr>
          <p:cNvSpPr>
            <a:spLocks noGrp="1"/>
          </p:cNvSpPr>
          <p:nvPr>
            <p:ph type="body" sz="quarter" idx="10"/>
          </p:nvPr>
        </p:nvSpPr>
        <p:spPr>
          <a:xfrm>
            <a:off x="455613" y="1922463"/>
            <a:ext cx="11003324" cy="2112962"/>
          </a:xfrm>
        </p:spPr>
        <p:txBody>
          <a:bodyPr>
            <a:noAutofit/>
          </a:bodyPr>
          <a:lstStyle/>
          <a:p>
            <a:pPr marL="0" indent="0">
              <a:buNone/>
            </a:pPr>
            <a:r>
              <a:rPr lang="en-US" dirty="0"/>
              <a:t>The major considerations for implementing any landing zone deployment can be broken up into three main categories: </a:t>
            </a:r>
            <a:r>
              <a:rPr lang="en-US" dirty="0">
                <a:solidFill>
                  <a:schemeClr val="tx2"/>
                </a:solidFill>
                <a:latin typeface="+mj-lt"/>
              </a:rPr>
              <a:t>hosting, Azure fundamentals, and governance.</a:t>
            </a:r>
          </a:p>
        </p:txBody>
      </p:sp>
      <p:sp>
        <p:nvSpPr>
          <p:cNvPr id="25" name="Rectangle 24">
            <a:extLst>
              <a:ext uri="{FF2B5EF4-FFF2-40B4-BE49-F238E27FC236}">
                <a16:creationId xmlns:a16="http://schemas.microsoft.com/office/drawing/2014/main" id="{3E235B28-E6EC-4180-A1FD-904F3F6EED13}"/>
              </a:ext>
            </a:extLst>
          </p:cNvPr>
          <p:cNvSpPr/>
          <p:nvPr/>
        </p:nvSpPr>
        <p:spPr>
          <a:xfrm>
            <a:off x="1981200" y="2915672"/>
            <a:ext cx="8229600" cy="37608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300" normalizeH="0" baseline="0" noProof="0" dirty="0">
                <a:ln>
                  <a:noFill/>
                </a:ln>
                <a:solidFill>
                  <a:srgbClr val="0078D3"/>
                </a:solidFill>
                <a:effectLst/>
                <a:uLnTx/>
                <a:uFillTx/>
                <a:latin typeface="Segoe UI"/>
                <a:ea typeface="+mn-ea"/>
                <a:cs typeface="Segoe UI Semibold" panose="020B0702040204020203" pitchFamily="34" charset="0"/>
              </a:rPr>
              <a:t>HOSTING</a:t>
            </a:r>
            <a:endParaRPr kumimoji="0" lang="en-US" sz="1200" b="0" i="0" u="none" strike="noStrike" kern="1200" cap="none" spc="300" normalizeH="0" baseline="0" noProof="0" dirty="0">
              <a:ln>
                <a:noFill/>
              </a:ln>
              <a:solidFill>
                <a:srgbClr val="0078D3"/>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87198310-0FD2-4243-8918-EF680D0D7B4D}"/>
              </a:ext>
            </a:extLst>
          </p:cNvPr>
          <p:cNvSpPr/>
          <p:nvPr/>
        </p:nvSpPr>
        <p:spPr>
          <a:xfrm>
            <a:off x="1053075"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300" normalizeH="0" baseline="0" noProof="0" dirty="0">
                <a:ln>
                  <a:noFill/>
                </a:ln>
                <a:solidFill>
                  <a:srgbClr val="FFFFFF"/>
                </a:solidFill>
                <a:effectLst/>
                <a:uLnTx/>
                <a:uFillTx/>
                <a:latin typeface="Segoe UI"/>
                <a:ea typeface="+mn-ea"/>
                <a:cs typeface="Segoe UI Semibold" panose="020B0702040204020203" pitchFamily="34" charset="0"/>
              </a:rPr>
              <a:t>AZURE FUNDAMENTALS</a:t>
            </a:r>
            <a:endParaRPr kumimoji="0" lang="en-US" sz="12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Management groups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Resource groups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Naming standards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Subscription design</a:t>
            </a:r>
          </a:p>
        </p:txBody>
      </p:sp>
      <p:sp>
        <p:nvSpPr>
          <p:cNvPr id="26" name="Rectangle 25">
            <a:extLst>
              <a:ext uri="{FF2B5EF4-FFF2-40B4-BE49-F238E27FC236}">
                <a16:creationId xmlns:a16="http://schemas.microsoft.com/office/drawing/2014/main" id="{AD02250C-3802-4638-8788-CCF740F594A5}"/>
              </a:ext>
            </a:extLst>
          </p:cNvPr>
          <p:cNvSpPr/>
          <p:nvPr/>
        </p:nvSpPr>
        <p:spPr>
          <a:xfrm>
            <a:off x="1053076"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27" name="Rectangle 26">
            <a:extLst>
              <a:ext uri="{FF2B5EF4-FFF2-40B4-BE49-F238E27FC236}">
                <a16:creationId xmlns:a16="http://schemas.microsoft.com/office/drawing/2014/main" id="{A45D2283-9330-401D-B878-70FCFDBA3BCD}"/>
              </a:ext>
            </a:extLst>
          </p:cNvPr>
          <p:cNvSpPr/>
          <p:nvPr/>
        </p:nvSpPr>
        <p:spPr>
          <a:xfrm>
            <a:off x="358928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Network</a:t>
            </a:r>
          </a:p>
        </p:txBody>
      </p:sp>
      <p:sp>
        <p:nvSpPr>
          <p:cNvPr id="28" name="Rectangle 27">
            <a:extLst>
              <a:ext uri="{FF2B5EF4-FFF2-40B4-BE49-F238E27FC236}">
                <a16:creationId xmlns:a16="http://schemas.microsoft.com/office/drawing/2014/main" id="{29C76269-C802-4FEB-963B-381958CAF824}"/>
              </a:ext>
            </a:extLst>
          </p:cNvPr>
          <p:cNvSpPr/>
          <p:nvPr/>
        </p:nvSpPr>
        <p:spPr>
          <a:xfrm>
            <a:off x="6125494"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Storage</a:t>
            </a:r>
          </a:p>
        </p:txBody>
      </p:sp>
      <p:sp>
        <p:nvSpPr>
          <p:cNvPr id="29" name="Rectangle 28">
            <a:extLst>
              <a:ext uri="{FF2B5EF4-FFF2-40B4-BE49-F238E27FC236}">
                <a16:creationId xmlns:a16="http://schemas.microsoft.com/office/drawing/2014/main" id="{E7E18B9B-D130-402B-B66F-0592DC1EE812}"/>
              </a:ext>
            </a:extLst>
          </p:cNvPr>
          <p:cNvSpPr/>
          <p:nvPr/>
        </p:nvSpPr>
        <p:spPr>
          <a:xfrm>
            <a:off x="8661701" y="3402406"/>
            <a:ext cx="2477224" cy="457200"/>
          </a:xfrm>
          <a:prstGeom prst="rect">
            <a:avLst/>
          </a:prstGeom>
          <a:solidFill>
            <a:srgbClr val="3C3B4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sp>
        <p:nvSpPr>
          <p:cNvPr id="34" name="Rectangle 33">
            <a:extLst>
              <a:ext uri="{FF2B5EF4-FFF2-40B4-BE49-F238E27FC236}">
                <a16:creationId xmlns:a16="http://schemas.microsoft.com/office/drawing/2014/main" id="{B35AE7CA-9882-49C8-BD42-969953216348}"/>
              </a:ext>
            </a:extLst>
          </p:cNvPr>
          <p:cNvSpPr/>
          <p:nvPr/>
        </p:nvSpPr>
        <p:spPr>
          <a:xfrm>
            <a:off x="6125492" y="4157882"/>
            <a:ext cx="5013433" cy="205122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300" normalizeH="0" baseline="0" noProof="0" dirty="0">
                <a:ln>
                  <a:noFill/>
                </a:ln>
                <a:solidFill>
                  <a:srgbClr val="FFFFFF"/>
                </a:solidFill>
                <a:effectLst/>
                <a:uLnTx/>
                <a:uFillTx/>
                <a:latin typeface="Segoe UI"/>
                <a:ea typeface="+mn-ea"/>
                <a:cs typeface="Segoe UI Semibold" panose="020B0702040204020203" pitchFamily="34" charset="0"/>
              </a:rPr>
              <a:t>GOVERNANCE</a:t>
            </a:r>
            <a:endParaRPr kumimoji="0" lang="en-US" sz="1200" b="0" i="0" u="none" strike="noStrike" kern="1200" cap="none" spc="30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Cost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Monitoring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Identity</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Policy</a:t>
            </a:r>
          </a:p>
        </p:txBody>
      </p:sp>
    </p:spTree>
    <p:extLst>
      <p:ext uri="{BB962C8B-B14F-4D97-AF65-F5344CB8AC3E}">
        <p14:creationId xmlns:p14="http://schemas.microsoft.com/office/powerpoint/2010/main" val="1758263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B9273F9-F734-4816-BE89-B4AD23F4554C}"/>
              </a:ext>
            </a:extLst>
          </p:cNvPr>
          <p:cNvSpPr>
            <a:spLocks noGrp="1"/>
          </p:cNvSpPr>
          <p:nvPr>
            <p:ph type="title"/>
          </p:nvPr>
        </p:nvSpPr>
        <p:spPr>
          <a:xfrm>
            <a:off x="455996" y="620429"/>
            <a:ext cx="11306469" cy="403137"/>
          </a:xfrm>
        </p:spPr>
        <p:txBody>
          <a:bodyPr>
            <a:normAutofit/>
          </a:bodyPr>
          <a:lstStyle/>
          <a:p>
            <a:r>
              <a:rPr lang="en-US"/>
              <a:t>Refactoring landing zones</a:t>
            </a:r>
          </a:p>
        </p:txBody>
      </p:sp>
      <p:sp>
        <p:nvSpPr>
          <p:cNvPr id="13" name="Content Placeholder 2">
            <a:extLst>
              <a:ext uri="{FF2B5EF4-FFF2-40B4-BE49-F238E27FC236}">
                <a16:creationId xmlns:a16="http://schemas.microsoft.com/office/drawing/2014/main" id="{B492B875-A101-4B9B-9E7C-9C6DDADE5F6E}"/>
              </a:ext>
            </a:extLst>
          </p:cNvPr>
          <p:cNvSpPr>
            <a:spLocks noGrp="1"/>
          </p:cNvSpPr>
          <p:nvPr>
            <p:ph type="body" sz="quarter" idx="10"/>
          </p:nvPr>
        </p:nvSpPr>
        <p:spPr>
          <a:xfrm>
            <a:off x="455612" y="1922463"/>
            <a:ext cx="11553825" cy="942271"/>
          </a:xfrm>
        </p:spPr>
        <p:txBody>
          <a:bodyPr>
            <a:normAutofit/>
          </a:bodyPr>
          <a:lstStyle/>
          <a:p>
            <a:pPr marL="0" indent="0">
              <a:buNone/>
            </a:pPr>
            <a:r>
              <a:rPr lang="en-US" dirty="0"/>
              <a:t>Since landing zone infrastructure is defined in code, it can be refactored like any other codebase. Refactoring is the process of modifying or restructuring source code to optimize the output of that code without changing its purpose or core function.</a:t>
            </a:r>
          </a:p>
        </p:txBody>
      </p:sp>
      <p:grpSp>
        <p:nvGrpSpPr>
          <p:cNvPr id="10" name="Group 9">
            <a:extLst>
              <a:ext uri="{FF2B5EF4-FFF2-40B4-BE49-F238E27FC236}">
                <a16:creationId xmlns:a16="http://schemas.microsoft.com/office/drawing/2014/main" id="{FC9C7604-1FDB-48E8-A8ED-5A7CCFC65F14}"/>
              </a:ext>
            </a:extLst>
          </p:cNvPr>
          <p:cNvGrpSpPr/>
          <p:nvPr/>
        </p:nvGrpSpPr>
        <p:grpSpPr>
          <a:xfrm>
            <a:off x="827273" y="3212328"/>
            <a:ext cx="10576658" cy="3332936"/>
            <a:chOff x="827273" y="3212327"/>
            <a:chExt cx="10576658" cy="3527417"/>
          </a:xfrm>
        </p:grpSpPr>
        <p:sp>
          <p:nvSpPr>
            <p:cNvPr id="4" name="Rectangle: Rounded Corners 3">
              <a:extLst>
                <a:ext uri="{FF2B5EF4-FFF2-40B4-BE49-F238E27FC236}">
                  <a16:creationId xmlns:a16="http://schemas.microsoft.com/office/drawing/2014/main" id="{0F7448CD-528C-4119-9AB0-D6139ACC04FA}"/>
                </a:ext>
              </a:extLst>
            </p:cNvPr>
            <p:cNvSpPr/>
            <p:nvPr/>
          </p:nvSpPr>
          <p:spPr bwMode="auto">
            <a:xfrm>
              <a:off x="1022632" y="3381375"/>
              <a:ext cx="10191185" cy="3163888"/>
            </a:xfrm>
            <a:prstGeom prst="roundRect">
              <a:avLst>
                <a:gd name="adj" fmla="val 8122"/>
              </a:avLst>
            </a:prstGeom>
            <a:noFill/>
            <a:ln w="34925" cap="rnd">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CD92CC2-AFC7-4D18-A425-D760E9E9FF9C}"/>
                </a:ext>
              </a:extLst>
            </p:cNvPr>
            <p:cNvSpPr/>
            <p:nvPr/>
          </p:nvSpPr>
          <p:spPr bwMode="auto">
            <a:xfrm>
              <a:off x="5891917" y="3212327"/>
              <a:ext cx="540688" cy="3578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22C599A-7F77-4842-BB37-7DE3F61049E0}"/>
                </a:ext>
              </a:extLst>
            </p:cNvPr>
            <p:cNvCxnSpPr/>
            <p:nvPr/>
          </p:nvCxnSpPr>
          <p:spPr>
            <a:xfrm>
              <a:off x="5996967" y="3375494"/>
              <a:ext cx="274320" cy="0"/>
            </a:xfrm>
            <a:prstGeom prst="straightConnector1">
              <a:avLst/>
            </a:prstGeom>
            <a:noFill/>
            <a:ln w="34925" cap="rnd">
              <a:solidFill>
                <a:schemeClr val="tx2"/>
              </a:solidFill>
              <a:prstDash val="dash"/>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02D0F80C-2B59-4241-87DA-E1A77B0C9F7F}"/>
                </a:ext>
              </a:extLst>
            </p:cNvPr>
            <p:cNvGrpSpPr/>
            <p:nvPr/>
          </p:nvGrpSpPr>
          <p:grpSpPr>
            <a:xfrm flipH="1">
              <a:off x="5970127" y="6381935"/>
              <a:ext cx="435638" cy="357809"/>
              <a:chOff x="5996967" y="4929809"/>
              <a:chExt cx="435638" cy="357809"/>
            </a:xfrm>
          </p:grpSpPr>
          <p:sp>
            <p:nvSpPr>
              <p:cNvPr id="14" name="Rectangle 13">
                <a:extLst>
                  <a:ext uri="{FF2B5EF4-FFF2-40B4-BE49-F238E27FC236}">
                    <a16:creationId xmlns:a16="http://schemas.microsoft.com/office/drawing/2014/main" id="{7BE8092F-164C-4C69-95F0-485199C6B7E0}"/>
                  </a:ext>
                </a:extLst>
              </p:cNvPr>
              <p:cNvSpPr/>
              <p:nvPr/>
            </p:nvSpPr>
            <p:spPr bwMode="auto">
              <a:xfrm>
                <a:off x="5996967" y="4929809"/>
                <a:ext cx="435638" cy="3578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2C634F01-1CA6-412D-B07C-8555520EB7B2}"/>
                  </a:ext>
                </a:extLst>
              </p:cNvPr>
              <p:cNvCxnSpPr/>
              <p:nvPr/>
            </p:nvCxnSpPr>
            <p:spPr>
              <a:xfrm>
                <a:off x="5996967" y="5092976"/>
                <a:ext cx="274320" cy="0"/>
              </a:xfrm>
              <a:prstGeom prst="straightConnector1">
                <a:avLst/>
              </a:prstGeom>
              <a:noFill/>
              <a:ln w="34925" cap="rnd">
                <a:solidFill>
                  <a:schemeClr val="tx2"/>
                </a:solidFill>
                <a:prstDash val="dash"/>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grpSp>
        <p:grpSp>
          <p:nvGrpSpPr>
            <p:cNvPr id="16" name="Group 15">
              <a:extLst>
                <a:ext uri="{FF2B5EF4-FFF2-40B4-BE49-F238E27FC236}">
                  <a16:creationId xmlns:a16="http://schemas.microsoft.com/office/drawing/2014/main" id="{B7BA88CB-563F-4D82-9186-158DB9EDE0A9}"/>
                </a:ext>
              </a:extLst>
            </p:cNvPr>
            <p:cNvGrpSpPr/>
            <p:nvPr/>
          </p:nvGrpSpPr>
          <p:grpSpPr>
            <a:xfrm rot="16200000" flipH="1">
              <a:off x="11007208" y="4712160"/>
              <a:ext cx="435638" cy="357809"/>
              <a:chOff x="5996967" y="4929809"/>
              <a:chExt cx="435638" cy="357809"/>
            </a:xfrm>
          </p:grpSpPr>
          <p:sp>
            <p:nvSpPr>
              <p:cNvPr id="17" name="Rectangle 16">
                <a:extLst>
                  <a:ext uri="{FF2B5EF4-FFF2-40B4-BE49-F238E27FC236}">
                    <a16:creationId xmlns:a16="http://schemas.microsoft.com/office/drawing/2014/main" id="{AF5389ED-83AA-4B65-880F-447755CC6CDA}"/>
                  </a:ext>
                </a:extLst>
              </p:cNvPr>
              <p:cNvSpPr/>
              <p:nvPr/>
            </p:nvSpPr>
            <p:spPr bwMode="auto">
              <a:xfrm>
                <a:off x="5996967" y="4929809"/>
                <a:ext cx="435638" cy="3578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24AB8D23-797C-42F1-B2B2-852E2E9538D2}"/>
                  </a:ext>
                </a:extLst>
              </p:cNvPr>
              <p:cNvCxnSpPr/>
              <p:nvPr/>
            </p:nvCxnSpPr>
            <p:spPr>
              <a:xfrm>
                <a:off x="5996967" y="5092976"/>
                <a:ext cx="274320" cy="0"/>
              </a:xfrm>
              <a:prstGeom prst="straightConnector1">
                <a:avLst/>
              </a:prstGeom>
              <a:noFill/>
              <a:ln w="34925" cap="rnd">
                <a:solidFill>
                  <a:schemeClr val="tx2"/>
                </a:solidFill>
                <a:prstDash val="dash"/>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grpSp>
        <p:grpSp>
          <p:nvGrpSpPr>
            <p:cNvPr id="19" name="Group 18">
              <a:extLst>
                <a:ext uri="{FF2B5EF4-FFF2-40B4-BE49-F238E27FC236}">
                  <a16:creationId xmlns:a16="http://schemas.microsoft.com/office/drawing/2014/main" id="{45CA2417-0A6E-480F-A7EA-E4658505CD6B}"/>
                </a:ext>
              </a:extLst>
            </p:cNvPr>
            <p:cNvGrpSpPr/>
            <p:nvPr/>
          </p:nvGrpSpPr>
          <p:grpSpPr>
            <a:xfrm rot="5400000" flipH="1">
              <a:off x="788359" y="4807724"/>
              <a:ext cx="435638" cy="357809"/>
              <a:chOff x="5996967" y="4929809"/>
              <a:chExt cx="435638" cy="357809"/>
            </a:xfrm>
          </p:grpSpPr>
          <p:sp>
            <p:nvSpPr>
              <p:cNvPr id="20" name="Rectangle 19">
                <a:extLst>
                  <a:ext uri="{FF2B5EF4-FFF2-40B4-BE49-F238E27FC236}">
                    <a16:creationId xmlns:a16="http://schemas.microsoft.com/office/drawing/2014/main" id="{E1476F09-E463-4376-BA17-85B7BD6D0CD4}"/>
                  </a:ext>
                </a:extLst>
              </p:cNvPr>
              <p:cNvSpPr/>
              <p:nvPr/>
            </p:nvSpPr>
            <p:spPr bwMode="auto">
              <a:xfrm>
                <a:off x="5996967" y="4929809"/>
                <a:ext cx="435638" cy="3578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0002A346-4259-4CA9-B6CC-036CA8993CAC}"/>
                  </a:ext>
                </a:extLst>
              </p:cNvPr>
              <p:cNvCxnSpPr/>
              <p:nvPr/>
            </p:nvCxnSpPr>
            <p:spPr>
              <a:xfrm>
                <a:off x="5996967" y="5092976"/>
                <a:ext cx="274320" cy="0"/>
              </a:xfrm>
              <a:prstGeom prst="straightConnector1">
                <a:avLst/>
              </a:prstGeom>
              <a:noFill/>
              <a:ln w="34925" cap="rnd">
                <a:solidFill>
                  <a:schemeClr val="tx2"/>
                </a:solidFill>
                <a:prstDash val="dash"/>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grpSp>
      </p:grpSp>
      <p:sp>
        <p:nvSpPr>
          <p:cNvPr id="25" name="TextBox 24">
            <a:extLst>
              <a:ext uri="{FF2B5EF4-FFF2-40B4-BE49-F238E27FC236}">
                <a16:creationId xmlns:a16="http://schemas.microsoft.com/office/drawing/2014/main" id="{118CF8A7-B10F-4301-AD58-A7818C0B82C3}"/>
              </a:ext>
            </a:extLst>
          </p:cNvPr>
          <p:cNvSpPr txBox="1"/>
          <p:nvPr/>
        </p:nvSpPr>
        <p:spPr>
          <a:xfrm>
            <a:off x="1899364" y="5496547"/>
            <a:ext cx="195681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Initial </a:t>
            </a:r>
            <a:br>
              <a:rPr kumimoji="0" lang="en-US" sz="1800" b="0" i="0" u="none" strike="noStrike" kern="1200" cap="none" spc="0" normalizeH="0" baseline="0" noProof="0" dirty="0">
                <a:ln>
                  <a:noFill/>
                </a:ln>
                <a:solidFill>
                  <a:srgbClr val="3B3B41"/>
                </a:solidFill>
                <a:effectLst/>
                <a:uLnTx/>
                <a:uFillTx/>
                <a:latin typeface="Segoe UI Semibold"/>
                <a:ea typeface="+mn-ea"/>
                <a:cs typeface="+mn-cs"/>
              </a:rPr>
            </a:b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landing zone</a:t>
            </a:r>
          </a:p>
        </p:txBody>
      </p:sp>
      <p:sp>
        <p:nvSpPr>
          <p:cNvPr id="26" name="TextBox 25">
            <a:extLst>
              <a:ext uri="{FF2B5EF4-FFF2-40B4-BE49-F238E27FC236}">
                <a16:creationId xmlns:a16="http://schemas.microsoft.com/office/drawing/2014/main" id="{34981968-DC7B-49EB-AC02-DBCC388CA4B3}"/>
              </a:ext>
            </a:extLst>
          </p:cNvPr>
          <p:cNvSpPr txBox="1"/>
          <p:nvPr/>
        </p:nvSpPr>
        <p:spPr>
          <a:xfrm>
            <a:off x="5164543" y="5496547"/>
            <a:ext cx="195426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Decision trees/</a:t>
            </a:r>
            <a:br>
              <a:rPr kumimoji="0" lang="en-US" sz="1800" b="0" i="0" u="none" strike="noStrike" kern="1200" cap="none" spc="0" normalizeH="0" baseline="0" noProof="0" dirty="0">
                <a:ln>
                  <a:noFill/>
                </a:ln>
                <a:solidFill>
                  <a:srgbClr val="3B3B41"/>
                </a:solidFill>
                <a:effectLst/>
                <a:uLnTx/>
                <a:uFillTx/>
                <a:latin typeface="Segoe UI Semibold"/>
                <a:ea typeface="+mn-ea"/>
                <a:cs typeface="+mn-cs"/>
              </a:rPr>
            </a:b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refactoring</a:t>
            </a:r>
          </a:p>
        </p:txBody>
      </p:sp>
      <p:sp>
        <p:nvSpPr>
          <p:cNvPr id="27" name="TextBox 26">
            <a:extLst>
              <a:ext uri="{FF2B5EF4-FFF2-40B4-BE49-F238E27FC236}">
                <a16:creationId xmlns:a16="http://schemas.microsoft.com/office/drawing/2014/main" id="{AFECB080-0075-4D48-907F-335559BDE6BE}"/>
              </a:ext>
            </a:extLst>
          </p:cNvPr>
          <p:cNvSpPr txBox="1"/>
          <p:nvPr/>
        </p:nvSpPr>
        <p:spPr>
          <a:xfrm>
            <a:off x="8284261" y="5496547"/>
            <a:ext cx="195681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Future state/</a:t>
            </a:r>
            <a:br>
              <a:rPr kumimoji="0" lang="en-US" sz="1800" b="0" i="0" u="none" strike="noStrike" kern="1200" cap="none" spc="0" normalizeH="0" baseline="0" noProof="0" dirty="0">
                <a:ln>
                  <a:noFill/>
                </a:ln>
                <a:solidFill>
                  <a:srgbClr val="3B3B41"/>
                </a:solidFill>
                <a:effectLst/>
                <a:uLnTx/>
                <a:uFillTx/>
                <a:latin typeface="Segoe UI Semibold"/>
                <a:ea typeface="+mn-ea"/>
                <a:cs typeface="+mn-cs"/>
              </a:rPr>
            </a:br>
            <a:r>
              <a:rPr kumimoji="0" lang="en-US" sz="1800" b="0" i="0" u="none" strike="noStrike" kern="1200" cap="none" spc="0" normalizeH="0" baseline="0" noProof="0" dirty="0">
                <a:ln>
                  <a:noFill/>
                </a:ln>
                <a:solidFill>
                  <a:srgbClr val="3B3B41"/>
                </a:solidFill>
                <a:effectLst/>
                <a:uLnTx/>
                <a:uFillTx/>
                <a:latin typeface="Segoe UI Semibold"/>
                <a:ea typeface="+mn-ea"/>
                <a:cs typeface="+mn-cs"/>
              </a:rPr>
              <a:t>Enterprise Ready</a:t>
            </a:r>
          </a:p>
        </p:txBody>
      </p:sp>
      <p:pic>
        <p:nvPicPr>
          <p:cNvPr id="1026" name="Picture 2" descr="Landing zone refactoring illustration - described in later section of this article">
            <a:extLst>
              <a:ext uri="{FF2B5EF4-FFF2-40B4-BE49-F238E27FC236}">
                <a16:creationId xmlns:a16="http://schemas.microsoft.com/office/drawing/2014/main" id="{F7C62E21-5E5D-49EF-AF4E-5195CD556447}"/>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8456293" y="3723330"/>
            <a:ext cx="1612752" cy="1612752"/>
          </a:xfrm>
          <a:prstGeom prst="ellipse">
            <a:avLst/>
          </a:prstGeom>
          <a:extLst>
            <a:ext uri="{909E8E84-426E-40DD-AFC4-6F175D3DCCD1}">
              <a14:hiddenFill xmlns:a14="http://schemas.microsoft.com/office/drawing/2010/main">
                <a:solidFill>
                  <a:srgbClr val="FFFFFF"/>
                </a:solidFill>
              </a14:hiddenFill>
            </a:ext>
          </a:extLst>
        </p:spPr>
      </p:pic>
      <p:pic>
        <p:nvPicPr>
          <p:cNvPr id="28" name="Picture 27" descr="Graphical user interface&#10;&#10;Description automatically generated">
            <a:extLst>
              <a:ext uri="{FF2B5EF4-FFF2-40B4-BE49-F238E27FC236}">
                <a16:creationId xmlns:a16="http://schemas.microsoft.com/office/drawing/2014/main" id="{926D8EDD-6A8F-4CC6-BF01-11F51FDEA74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22955" y="3680710"/>
            <a:ext cx="1610142" cy="1610142"/>
          </a:xfrm>
          <a:prstGeom prst="ellipse">
            <a:avLst/>
          </a:prstGeom>
        </p:spPr>
      </p:pic>
      <p:grpSp>
        <p:nvGrpSpPr>
          <p:cNvPr id="1025" name="Group 1024">
            <a:extLst>
              <a:ext uri="{FF2B5EF4-FFF2-40B4-BE49-F238E27FC236}">
                <a16:creationId xmlns:a16="http://schemas.microsoft.com/office/drawing/2014/main" id="{0CC19903-AD0C-4186-8988-7F40EE9DD65A}"/>
              </a:ext>
            </a:extLst>
          </p:cNvPr>
          <p:cNvGrpSpPr/>
          <p:nvPr/>
        </p:nvGrpSpPr>
        <p:grpSpPr>
          <a:xfrm>
            <a:off x="5288319" y="3695846"/>
            <a:ext cx="1612752" cy="1612752"/>
            <a:chOff x="5231892" y="3704397"/>
            <a:chExt cx="1728216" cy="1728216"/>
          </a:xfrm>
        </p:grpSpPr>
        <p:pic>
          <p:nvPicPr>
            <p:cNvPr id="30" name="Picture 29" descr="A picture containing chart&#10;&#10;Description automatically generated">
              <a:extLst>
                <a:ext uri="{FF2B5EF4-FFF2-40B4-BE49-F238E27FC236}">
                  <a16:creationId xmlns:a16="http://schemas.microsoft.com/office/drawing/2014/main" id="{DCC5A1FA-4F31-4632-B74F-3A216F22E44F}"/>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a:xfrm>
              <a:off x="5231892" y="3704397"/>
              <a:ext cx="1728216" cy="1728216"/>
            </a:xfrm>
            <a:prstGeom prst="ellipse">
              <a:avLst/>
            </a:prstGeom>
          </p:spPr>
        </p:pic>
        <p:sp>
          <p:nvSpPr>
            <p:cNvPr id="34" name="Freeform: Shape 33">
              <a:extLst>
                <a:ext uri="{FF2B5EF4-FFF2-40B4-BE49-F238E27FC236}">
                  <a16:creationId xmlns:a16="http://schemas.microsoft.com/office/drawing/2014/main" id="{685E3B62-3256-437A-BAA5-61E3768E347D}"/>
                </a:ext>
              </a:extLst>
            </p:cNvPr>
            <p:cNvSpPr/>
            <p:nvPr/>
          </p:nvSpPr>
          <p:spPr bwMode="auto">
            <a:xfrm>
              <a:off x="5231892" y="4006216"/>
              <a:ext cx="212887" cy="1124578"/>
            </a:xfrm>
            <a:custGeom>
              <a:avLst/>
              <a:gdLst>
                <a:gd name="connsiteX0" fmla="*/ 212887 w 212887"/>
                <a:gd name="connsiteY0" fmla="*/ 0 h 1124578"/>
                <a:gd name="connsiteX1" fmla="*/ 212887 w 212887"/>
                <a:gd name="connsiteY1" fmla="*/ 1124578 h 1124578"/>
                <a:gd name="connsiteX2" fmla="*/ 147576 w 212887"/>
                <a:gd name="connsiteY2" fmla="*/ 1045420 h 1124578"/>
                <a:gd name="connsiteX3" fmla="*/ 0 w 212887"/>
                <a:gd name="connsiteY3" fmla="*/ 562289 h 1124578"/>
                <a:gd name="connsiteX4" fmla="*/ 147576 w 212887"/>
                <a:gd name="connsiteY4" fmla="*/ 79158 h 112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887" h="1124578">
                  <a:moveTo>
                    <a:pt x="212887" y="0"/>
                  </a:moveTo>
                  <a:lnTo>
                    <a:pt x="212887" y="1124578"/>
                  </a:lnTo>
                  <a:lnTo>
                    <a:pt x="147576" y="1045420"/>
                  </a:lnTo>
                  <a:cubicBezTo>
                    <a:pt x="54404" y="907508"/>
                    <a:pt x="0" y="741252"/>
                    <a:pt x="0" y="562289"/>
                  </a:cubicBezTo>
                  <a:cubicBezTo>
                    <a:pt x="0" y="383326"/>
                    <a:pt x="54404" y="217071"/>
                    <a:pt x="147576" y="79158"/>
                  </a:cubicBez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9" name="Straight Arrow Connector 1028">
            <a:extLst>
              <a:ext uri="{FF2B5EF4-FFF2-40B4-BE49-F238E27FC236}">
                <a16:creationId xmlns:a16="http://schemas.microsoft.com/office/drawing/2014/main" id="{B8325B70-E97E-4F5E-898F-375EEA495EE7}"/>
              </a:ext>
            </a:extLst>
          </p:cNvPr>
          <p:cNvCxnSpPr/>
          <p:nvPr/>
        </p:nvCxnSpPr>
        <p:spPr>
          <a:xfrm>
            <a:off x="4012019" y="4592700"/>
            <a:ext cx="999460" cy="0"/>
          </a:xfrm>
          <a:prstGeom prst="straightConnector1">
            <a:avLst/>
          </a:prstGeom>
          <a:noFill/>
          <a:ln w="34925" cap="rnd">
            <a:solidFill>
              <a:srgbClr val="3B3C40"/>
            </a:solidFill>
            <a:prstDash val="solid"/>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922831E6-13F1-4D43-8968-4DB85D2A2EEB}"/>
              </a:ext>
            </a:extLst>
          </p:cNvPr>
          <p:cNvCxnSpPr/>
          <p:nvPr/>
        </p:nvCxnSpPr>
        <p:spPr>
          <a:xfrm>
            <a:off x="7145079" y="4592700"/>
            <a:ext cx="999460" cy="0"/>
          </a:xfrm>
          <a:prstGeom prst="straightConnector1">
            <a:avLst/>
          </a:prstGeom>
          <a:noFill/>
          <a:ln w="34925" cap="rnd">
            <a:solidFill>
              <a:srgbClr val="3B3C40"/>
            </a:solidFill>
            <a:prstDash val="solid"/>
            <a:headEnd type="none" w="med" len="med"/>
            <a:tailEnd type="arrow" w="lg" len="lg"/>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56447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dirty="0"/>
              <a:t>Landing zone </a:t>
            </a:r>
            <a:br>
              <a:rPr lang="en-US" sz="4000" dirty="0"/>
            </a:br>
            <a:r>
              <a:rPr lang="en-US" sz="4000" dirty="0"/>
              <a:t>development approach</a:t>
            </a:r>
          </a:p>
        </p:txBody>
      </p:sp>
    </p:spTree>
    <p:extLst>
      <p:ext uri="{BB962C8B-B14F-4D97-AF65-F5344CB8AC3E}">
        <p14:creationId xmlns:p14="http://schemas.microsoft.com/office/powerpoint/2010/main" val="36659443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p:txBody>
          <a:bodyPr/>
          <a:lstStyle/>
          <a:p>
            <a:r>
              <a:rPr lang="en-US"/>
              <a:t>Key Challenges</a:t>
            </a:r>
          </a:p>
        </p:txBody>
      </p:sp>
      <p:sp>
        <p:nvSpPr>
          <p:cNvPr id="13" name="TextBox 12">
            <a:extLst>
              <a:ext uri="{FF2B5EF4-FFF2-40B4-BE49-F238E27FC236}">
                <a16:creationId xmlns:a16="http://schemas.microsoft.com/office/drawing/2014/main" id="{FBE9D5C4-DCE1-4292-9D58-0E7A65DE42B0}"/>
              </a:ext>
            </a:extLst>
          </p:cNvPr>
          <p:cNvSpPr txBox="1"/>
          <p:nvPr/>
        </p:nvSpPr>
        <p:spPr>
          <a:xfrm>
            <a:off x="2105248" y="1416438"/>
            <a:ext cx="9604744"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Architecture Complexity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a:ea typeface="+mn-ea"/>
                <a:cs typeface="+mn-cs"/>
              </a:rPr>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0C69500-E024-408C-8E40-2D0BCFFE89A9}"/>
              </a:ext>
            </a:extLst>
          </p:cNvPr>
          <p:cNvSpPr txBox="1"/>
          <p:nvPr/>
        </p:nvSpPr>
        <p:spPr>
          <a:xfrm>
            <a:off x="2107140" y="3191188"/>
            <a:ext cx="9602941"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Operating Compatibility</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a:ea typeface="+mn-ea"/>
                <a:cs typeface="+mn-cs"/>
              </a:rPr>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04BAC48-37CD-4B1F-88A0-5D8A568F4257}"/>
              </a:ext>
            </a:extLst>
          </p:cNvPr>
          <p:cNvSpPr txBox="1"/>
          <p:nvPr/>
        </p:nvSpPr>
        <p:spPr>
          <a:xfrm>
            <a:off x="2105247" y="4965938"/>
            <a:ext cx="9602941" cy="15388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2000"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Lack of Trust and Desire for Control</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GB" sz="1600" b="0" i="0" u="none" strike="noStrike" kern="1200" cap="none" spc="0" normalizeH="0" baseline="0" noProof="0" dirty="0">
                <a:ln>
                  <a:noFill/>
                </a:ln>
                <a:solidFill>
                  <a:srgbClr val="000000"/>
                </a:solidFill>
                <a:effectLst/>
                <a:uLnTx/>
                <a:uFillTx/>
                <a:latin typeface="Segoe UI"/>
                <a:ea typeface="+mn-ea"/>
                <a:cs typeface="+mn-cs"/>
              </a:rPr>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Oval 2">
            <a:extLst>
              <a:ext uri="{FF2B5EF4-FFF2-40B4-BE49-F238E27FC236}">
                <a16:creationId xmlns:a16="http://schemas.microsoft.com/office/drawing/2014/main" id="{B9E13030-500F-4572-99C5-F472C87116F6}"/>
              </a:ext>
            </a:extLst>
          </p:cNvPr>
          <p:cNvSpPr/>
          <p:nvPr/>
        </p:nvSpPr>
        <p:spPr bwMode="auto">
          <a:xfrm>
            <a:off x="637953" y="141643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53A8560-C30D-4328-988D-EBC5442EABF8}"/>
              </a:ext>
            </a:extLst>
          </p:cNvPr>
          <p:cNvSpPr/>
          <p:nvPr/>
        </p:nvSpPr>
        <p:spPr bwMode="auto">
          <a:xfrm>
            <a:off x="637953" y="319118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ED8E8FA-3372-45A7-B7A6-441028C465B6}"/>
              </a:ext>
            </a:extLst>
          </p:cNvPr>
          <p:cNvSpPr/>
          <p:nvPr/>
        </p:nvSpPr>
        <p:spPr bwMode="auto">
          <a:xfrm>
            <a:off x="637953" y="4965938"/>
            <a:ext cx="1127052" cy="11270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4279" y="3297514"/>
            <a:ext cx="914400" cy="914400"/>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4279" y="1522764"/>
            <a:ext cx="914400" cy="914400"/>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279" y="5072264"/>
            <a:ext cx="914400" cy="914400"/>
          </a:xfrm>
          <a:prstGeom prst="rect">
            <a:avLst/>
          </a:prstGeom>
        </p:spPr>
      </p:pic>
    </p:spTree>
    <p:extLst>
      <p:ext uri="{BB962C8B-B14F-4D97-AF65-F5344CB8AC3E}">
        <p14:creationId xmlns:p14="http://schemas.microsoft.com/office/powerpoint/2010/main" val="3797479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50"/>
                                        <p:tgtEl>
                                          <p:spTgt spid="31"/>
                                        </p:tgtEl>
                                      </p:cBhvr>
                                    </p:animEffect>
                                    <p:anim calcmode="lin" valueType="num">
                                      <p:cBhvr>
                                        <p:cTn id="18" dur="750" fill="hold"/>
                                        <p:tgtEl>
                                          <p:spTgt spid="31"/>
                                        </p:tgtEl>
                                        <p:attrNameLst>
                                          <p:attrName>ppt_x</p:attrName>
                                        </p:attrNameLst>
                                      </p:cBhvr>
                                      <p:tavLst>
                                        <p:tav tm="0">
                                          <p:val>
                                            <p:strVal val="#ppt_x"/>
                                          </p:val>
                                        </p:tav>
                                        <p:tav tm="100000">
                                          <p:val>
                                            <p:strVal val="#ppt_x"/>
                                          </p:val>
                                        </p:tav>
                                      </p:tavLst>
                                    </p:anim>
                                    <p:anim calcmode="lin" valueType="num">
                                      <p:cBhvr>
                                        <p:cTn id="19" dur="75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2"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50"/>
                                        <p:tgtEl>
                                          <p:spTgt spid="15"/>
                                        </p:tgtEl>
                                      </p:cBhvr>
                                    </p:animEffect>
                                    <p:anim calcmode="lin" valueType="num">
                                      <p:cBhvr>
                                        <p:cTn id="29" dur="750" fill="hold"/>
                                        <p:tgtEl>
                                          <p:spTgt spid="15"/>
                                        </p:tgtEl>
                                        <p:attrNameLst>
                                          <p:attrName>ppt_x</p:attrName>
                                        </p:attrNameLst>
                                      </p:cBhvr>
                                      <p:tavLst>
                                        <p:tav tm="0">
                                          <p:val>
                                            <p:strVal val="#ppt_x"/>
                                          </p:val>
                                        </p:tav>
                                        <p:tav tm="100000">
                                          <p:val>
                                            <p:strVal val="#ppt_x"/>
                                          </p:val>
                                        </p:tav>
                                      </p:tavLst>
                                    </p:anim>
                                    <p:anim calcmode="lin" valueType="num">
                                      <p:cBhvr>
                                        <p:cTn id="30" dur="75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anim calcmode="lin" valueType="num">
                                      <p:cBhvr>
                                        <p:cTn id="34" dur="750" fill="hold"/>
                                        <p:tgtEl>
                                          <p:spTgt spid="14"/>
                                        </p:tgtEl>
                                        <p:attrNameLst>
                                          <p:attrName>ppt_x</p:attrName>
                                        </p:attrNameLst>
                                      </p:cBhvr>
                                      <p:tavLst>
                                        <p:tav tm="0">
                                          <p:val>
                                            <p:strVal val="#ppt_x"/>
                                          </p:val>
                                        </p:tav>
                                        <p:tav tm="100000">
                                          <p:val>
                                            <p:strVal val="#ppt_x"/>
                                          </p:val>
                                        </p:tav>
                                      </p:tavLst>
                                    </p:anim>
                                    <p:anim calcmode="lin" valueType="num">
                                      <p:cBhvr>
                                        <p:cTn id="35" dur="75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anim calcmode="lin" valueType="num">
                                      <p:cBhvr>
                                        <p:cTn id="40" dur="750" fill="hold"/>
                                        <p:tgtEl>
                                          <p:spTgt spid="17"/>
                                        </p:tgtEl>
                                        <p:attrNameLst>
                                          <p:attrName>ppt_x</p:attrName>
                                        </p:attrNameLst>
                                      </p:cBhvr>
                                      <p:tavLst>
                                        <p:tav tm="0">
                                          <p:val>
                                            <p:strVal val="#ppt_x"/>
                                          </p:val>
                                        </p:tav>
                                        <p:tav tm="100000">
                                          <p:val>
                                            <p:strVal val="#ppt_x"/>
                                          </p:val>
                                        </p:tav>
                                      </p:tavLst>
                                    </p:anim>
                                    <p:anim calcmode="lin" valueType="num">
                                      <p:cBhvr>
                                        <p:cTn id="41" dur="75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750"/>
                                        <p:tgtEl>
                                          <p:spTgt spid="35"/>
                                        </p:tgtEl>
                                      </p:cBhvr>
                                    </p:animEffect>
                                    <p:anim calcmode="lin" valueType="num">
                                      <p:cBhvr>
                                        <p:cTn id="45" dur="750" fill="hold"/>
                                        <p:tgtEl>
                                          <p:spTgt spid="35"/>
                                        </p:tgtEl>
                                        <p:attrNameLst>
                                          <p:attrName>ppt_x</p:attrName>
                                        </p:attrNameLst>
                                      </p:cBhvr>
                                      <p:tavLst>
                                        <p:tav tm="0">
                                          <p:val>
                                            <p:strVal val="#ppt_x"/>
                                          </p:val>
                                        </p:tav>
                                        <p:tav tm="100000">
                                          <p:val>
                                            <p:strVal val="#ppt_x"/>
                                          </p:val>
                                        </p:tav>
                                      </p:tavLst>
                                    </p:anim>
                                    <p:anim calcmode="lin" valueType="num">
                                      <p:cBhvr>
                                        <p:cTn id="46" dur="75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anim calcmode="lin" valueType="num">
                                      <p:cBhvr>
                                        <p:cTn id="50" dur="750" fill="hold"/>
                                        <p:tgtEl>
                                          <p:spTgt spid="16"/>
                                        </p:tgtEl>
                                        <p:attrNameLst>
                                          <p:attrName>ppt_x</p:attrName>
                                        </p:attrNameLst>
                                      </p:cBhvr>
                                      <p:tavLst>
                                        <p:tav tm="0">
                                          <p:val>
                                            <p:strVal val="#ppt_x"/>
                                          </p:val>
                                        </p:tav>
                                        <p:tav tm="100000">
                                          <p:val>
                                            <p:strVal val="#ppt_x"/>
                                          </p:val>
                                        </p:tav>
                                      </p:tavLst>
                                    </p:anim>
                                    <p:anim calcmode="lin" valueType="num">
                                      <p:cBhvr>
                                        <p:cTn id="51"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3" grpId="0" animBg="1"/>
      <p:bldP spid="15"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60A7D4D-6057-4C26-8A1D-1056AE7A7C85}"/>
              </a:ext>
            </a:extLst>
          </p:cNvPr>
          <p:cNvSpPr/>
          <p:nvPr/>
        </p:nvSpPr>
        <p:spPr bwMode="auto">
          <a:xfrm>
            <a:off x="1062157" y="2636875"/>
            <a:ext cx="1440234" cy="1584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616057B-47D0-4E44-9746-6C29E61D25E2}"/>
              </a:ext>
            </a:extLst>
          </p:cNvPr>
          <p:cNvSpPr/>
          <p:nvPr/>
        </p:nvSpPr>
        <p:spPr bwMode="auto">
          <a:xfrm>
            <a:off x="2637974" y="2636876"/>
            <a:ext cx="964019" cy="1584252"/>
          </a:xfrm>
          <a:prstGeom prst="rect">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38D3012-5FD8-485D-AD20-B2E822CC6475}"/>
              </a:ext>
            </a:extLst>
          </p:cNvPr>
          <p:cNvGrpSpPr/>
          <p:nvPr/>
        </p:nvGrpSpPr>
        <p:grpSpPr>
          <a:xfrm>
            <a:off x="1062157" y="2636875"/>
            <a:ext cx="10257973" cy="1584252"/>
            <a:chOff x="1157850" y="5539917"/>
            <a:chExt cx="10257973" cy="1584252"/>
          </a:xfrm>
        </p:grpSpPr>
        <p:sp>
          <p:nvSpPr>
            <p:cNvPr id="16" name="Arrow: Chevron 15">
              <a:extLst>
                <a:ext uri="{FF2B5EF4-FFF2-40B4-BE49-F238E27FC236}">
                  <a16:creationId xmlns:a16="http://schemas.microsoft.com/office/drawing/2014/main" id="{DE2DF1BF-152C-411D-9FCA-CFF7ECFFF4B2}"/>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Segoe UI"/>
                <a:ea typeface="+mn-ea"/>
                <a:cs typeface="Segoe UI" pitchFamily="34" charset="0"/>
              </a:endParaRPr>
            </a:p>
          </p:txBody>
        </p:sp>
        <p:sp>
          <p:nvSpPr>
            <p:cNvPr id="17" name="Arrow: Chevron 16">
              <a:extLst>
                <a:ext uri="{FF2B5EF4-FFF2-40B4-BE49-F238E27FC236}">
                  <a16:creationId xmlns:a16="http://schemas.microsoft.com/office/drawing/2014/main" id="{4574A1C8-F537-4366-AC24-DB5D16830838}"/>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Segoe UI"/>
                <a:ea typeface="+mn-ea"/>
                <a:cs typeface="Segoe UI" pitchFamily="34" charset="0"/>
              </a:endParaRPr>
            </a:p>
          </p:txBody>
        </p:sp>
        <p:sp>
          <p:nvSpPr>
            <p:cNvPr id="18" name="Arrow: Chevron 17">
              <a:extLst>
                <a:ext uri="{FF2B5EF4-FFF2-40B4-BE49-F238E27FC236}">
                  <a16:creationId xmlns:a16="http://schemas.microsoft.com/office/drawing/2014/main" id="{13FAC3DF-C1CC-44BF-B2DE-8D625DE81D3C}"/>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Arrow: Chevron 18">
              <a:extLst>
                <a:ext uri="{FF2B5EF4-FFF2-40B4-BE49-F238E27FC236}">
                  <a16:creationId xmlns:a16="http://schemas.microsoft.com/office/drawing/2014/main" id="{860B7031-1DD5-4C19-89FC-515D41B3D8DE}"/>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Arrow: Chevron 19">
              <a:extLst>
                <a:ext uri="{FF2B5EF4-FFF2-40B4-BE49-F238E27FC236}">
                  <a16:creationId xmlns:a16="http://schemas.microsoft.com/office/drawing/2014/main" id="{5ACEEDA0-AE1F-4B6B-A135-48D4BD6FB314}"/>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Arrow: Chevron 6">
            <a:extLst>
              <a:ext uri="{FF2B5EF4-FFF2-40B4-BE49-F238E27FC236}">
                <a16:creationId xmlns:a16="http://schemas.microsoft.com/office/drawing/2014/main" id="{8206FF32-EE9F-4850-B66D-BE8F2442CADE}"/>
              </a:ext>
            </a:extLst>
          </p:cNvPr>
          <p:cNvSpPr/>
          <p:nvPr/>
        </p:nvSpPr>
        <p:spPr bwMode="auto">
          <a:xfrm>
            <a:off x="306462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 </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a:t>
            </a:r>
          </a:p>
        </p:txBody>
      </p:sp>
      <p:sp>
        <p:nvSpPr>
          <p:cNvPr id="8" name="Arrow: Chevron 7">
            <a:extLst>
              <a:ext uri="{FF2B5EF4-FFF2-40B4-BE49-F238E27FC236}">
                <a16:creationId xmlns:a16="http://schemas.microsoft.com/office/drawing/2014/main" id="{3B334CB1-8469-4DFF-96BF-AE11CBAC347E}"/>
              </a:ext>
            </a:extLst>
          </p:cNvPr>
          <p:cNvSpPr/>
          <p:nvPr/>
        </p:nvSpPr>
        <p:spPr bwMode="auto">
          <a:xfrm>
            <a:off x="506708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10 workloads</a:t>
            </a:r>
          </a:p>
        </p:txBody>
      </p:sp>
      <p:sp>
        <p:nvSpPr>
          <p:cNvPr id="9" name="Arrow: Chevron 8">
            <a:extLst>
              <a:ext uri="{FF2B5EF4-FFF2-40B4-BE49-F238E27FC236}">
                <a16:creationId xmlns:a16="http://schemas.microsoft.com/office/drawing/2014/main" id="{9506AACB-6CF7-438C-A32E-92EA89E7AE53}"/>
              </a:ext>
            </a:extLst>
          </p:cNvPr>
          <p:cNvSpPr/>
          <p:nvPr/>
        </p:nvSpPr>
        <p:spPr bwMode="auto">
          <a:xfrm>
            <a:off x="706955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production workloads</a:t>
            </a:r>
          </a:p>
        </p:txBody>
      </p:sp>
      <p:sp>
        <p:nvSpPr>
          <p:cNvPr id="10" name="Arrow: Chevron 9">
            <a:extLst>
              <a:ext uri="{FF2B5EF4-FFF2-40B4-BE49-F238E27FC236}">
                <a16:creationId xmlns:a16="http://schemas.microsoft.com/office/drawing/2014/main" id="{CDC14635-66CD-4C08-927F-2138B4EB87FB}"/>
              </a:ext>
            </a:extLst>
          </p:cNvPr>
          <p:cNvSpPr/>
          <p:nvPr/>
        </p:nvSpPr>
        <p:spPr bwMode="auto">
          <a:xfrm>
            <a:off x="907201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First 100 workloads</a:t>
            </a:r>
          </a:p>
        </p:txBody>
      </p:sp>
      <p:sp>
        <p:nvSpPr>
          <p:cNvPr id="11" name="Title 10">
            <a:extLst>
              <a:ext uri="{FF2B5EF4-FFF2-40B4-BE49-F238E27FC236}">
                <a16:creationId xmlns:a16="http://schemas.microsoft.com/office/drawing/2014/main" id="{8E5846A4-7BFD-4B16-B6A3-BA6C46C260DD}"/>
              </a:ext>
            </a:extLst>
          </p:cNvPr>
          <p:cNvSpPr>
            <a:spLocks noGrp="1"/>
          </p:cNvSpPr>
          <p:nvPr>
            <p:ph type="title"/>
          </p:nvPr>
        </p:nvSpPr>
        <p:spPr>
          <a:xfrm>
            <a:off x="455995" y="620428"/>
            <a:ext cx="11306469" cy="795089"/>
          </a:xfrm>
        </p:spPr>
        <p:txBody>
          <a:bodyPr/>
          <a:lstStyle/>
          <a:p>
            <a:r>
              <a:rPr lang="en-US" dirty="0"/>
              <a:t>Common path – common blocker</a:t>
            </a:r>
            <a:br>
              <a:rPr lang="en-US" dirty="0"/>
            </a:br>
            <a:r>
              <a:rPr lang="en-US" dirty="0">
                <a:solidFill>
                  <a:schemeClr val="tx2"/>
                </a:solidFill>
              </a:rPr>
              <a:t>Acting too soon</a:t>
            </a:r>
          </a:p>
        </p:txBody>
      </p:sp>
      <p:sp>
        <p:nvSpPr>
          <p:cNvPr id="32" name="Freeform: Shape 31">
            <a:extLst>
              <a:ext uri="{FF2B5EF4-FFF2-40B4-BE49-F238E27FC236}">
                <a16:creationId xmlns:a16="http://schemas.microsoft.com/office/drawing/2014/main" id="{EE8DCDB7-B0D2-45B4-8225-E38BA3360FCD}"/>
              </a:ext>
            </a:extLst>
          </p:cNvPr>
          <p:cNvSpPr/>
          <p:nvPr/>
        </p:nvSpPr>
        <p:spPr bwMode="auto">
          <a:xfrm>
            <a:off x="1062157" y="2636875"/>
            <a:ext cx="2248113" cy="1584252"/>
          </a:xfrm>
          <a:custGeom>
            <a:avLst/>
            <a:gdLst>
              <a:gd name="connsiteX0" fmla="*/ 0 w 2248113"/>
              <a:gd name="connsiteY0" fmla="*/ 0 h 1584252"/>
              <a:gd name="connsiteX1" fmla="*/ 779721 w 2248113"/>
              <a:gd name="connsiteY1" fmla="*/ 0 h 1584252"/>
              <a:gd name="connsiteX2" fmla="*/ 1899926 w 2248113"/>
              <a:gd name="connsiteY2" fmla="*/ 0 h 1584252"/>
              <a:gd name="connsiteX3" fmla="*/ 2248113 w 2248113"/>
              <a:gd name="connsiteY3" fmla="*/ 792126 h 1584252"/>
              <a:gd name="connsiteX4" fmla="*/ 1899926 w 2248113"/>
              <a:gd name="connsiteY4" fmla="*/ 1584252 h 1584252"/>
              <a:gd name="connsiteX5" fmla="*/ 779721 w 2248113"/>
              <a:gd name="connsiteY5" fmla="*/ 1584252 h 1584252"/>
              <a:gd name="connsiteX6" fmla="*/ 0 w 2248113"/>
              <a:gd name="connsiteY6" fmla="*/ 1584252 h 158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113" h="1584252">
                <a:moveTo>
                  <a:pt x="0" y="0"/>
                </a:moveTo>
                <a:lnTo>
                  <a:pt x="779721" y="0"/>
                </a:lnTo>
                <a:lnTo>
                  <a:pt x="1899926" y="0"/>
                </a:lnTo>
                <a:lnTo>
                  <a:pt x="2248113" y="792126"/>
                </a:lnTo>
                <a:lnTo>
                  <a:pt x="1899926" y="1584252"/>
                </a:lnTo>
                <a:lnTo>
                  <a:pt x="779721" y="1584252"/>
                </a:lnTo>
                <a:lnTo>
                  <a:pt x="0" y="1584252"/>
                </a:lnTo>
                <a:close/>
              </a:path>
            </a:pathLst>
          </a:cu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100% alignment</a:t>
            </a:r>
            <a:b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 on the Azure environment</a:t>
            </a:r>
          </a:p>
        </p:txBody>
      </p:sp>
      <p:sp>
        <p:nvSpPr>
          <p:cNvPr id="25" name="Oval 24">
            <a:extLst>
              <a:ext uri="{FF2B5EF4-FFF2-40B4-BE49-F238E27FC236}">
                <a16:creationId xmlns:a16="http://schemas.microsoft.com/office/drawing/2014/main" id="{1EEFD497-D2DC-4A08-A2B3-C12366F04498}"/>
              </a:ext>
            </a:extLst>
          </p:cNvPr>
          <p:cNvSpPr/>
          <p:nvPr/>
        </p:nvSpPr>
        <p:spPr bwMode="auto">
          <a:xfrm>
            <a:off x="3039140" y="3157870"/>
            <a:ext cx="542260" cy="542260"/>
          </a:xfrm>
          <a:prstGeom prst="ellipse">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A22FF591-7EC7-41C7-8E03-1EE2386E74D2}"/>
              </a:ext>
            </a:extLst>
          </p:cNvPr>
          <p:cNvGrpSpPr/>
          <p:nvPr/>
        </p:nvGrpSpPr>
        <p:grpSpPr>
          <a:xfrm>
            <a:off x="3110024" y="3235840"/>
            <a:ext cx="393405" cy="393405"/>
            <a:chOff x="5918791" y="-855921"/>
            <a:chExt cx="457200" cy="457200"/>
          </a:xfrm>
        </p:grpSpPr>
        <p:cxnSp>
          <p:nvCxnSpPr>
            <p:cNvPr id="28" name="Straight Connector 27">
              <a:extLst>
                <a:ext uri="{FF2B5EF4-FFF2-40B4-BE49-F238E27FC236}">
                  <a16:creationId xmlns:a16="http://schemas.microsoft.com/office/drawing/2014/main" id="{FD35519A-8A3A-42CE-9734-B7DFC6EF15ED}"/>
                </a:ext>
              </a:extLst>
            </p:cNvPr>
            <p:cNvCxnSpPr>
              <a:cxnSpLocks/>
            </p:cNvCxnSpPr>
            <p:nvPr/>
          </p:nvCxnSpPr>
          <p:spPr>
            <a:xfrm rot="2700000">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439E96-D73E-4224-B662-508934BE22A1}"/>
                </a:ext>
              </a:extLst>
            </p:cNvPr>
            <p:cNvCxnSpPr>
              <a:cxnSpLocks/>
            </p:cNvCxnSpPr>
            <p:nvPr/>
          </p:nvCxnSpPr>
          <p:spPr>
            <a:xfrm rot="18900000" flipH="1">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4780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500"/>
                            </p:stCondLst>
                            <p:childTnLst>
                              <p:par>
                                <p:cTn id="36" presetID="2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0" grpId="0" animBg="1"/>
      <p:bldP spid="32"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97CC8D-DC3F-4A05-A1EE-20AB2121C0F7}"/>
              </a:ext>
            </a:extLst>
          </p:cNvPr>
          <p:cNvSpPr/>
          <p:nvPr/>
        </p:nvSpPr>
        <p:spPr bwMode="auto">
          <a:xfrm>
            <a:off x="1062157" y="2636875"/>
            <a:ext cx="1440234" cy="1584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616057B-47D0-4E44-9746-6C29E61D25E2}"/>
              </a:ext>
            </a:extLst>
          </p:cNvPr>
          <p:cNvSpPr/>
          <p:nvPr/>
        </p:nvSpPr>
        <p:spPr bwMode="auto">
          <a:xfrm>
            <a:off x="8641826" y="2636876"/>
            <a:ext cx="964019" cy="1584252"/>
          </a:xfrm>
          <a:prstGeom prst="rect">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38D3012-5FD8-485D-AD20-B2E822CC6475}"/>
              </a:ext>
            </a:extLst>
          </p:cNvPr>
          <p:cNvGrpSpPr/>
          <p:nvPr/>
        </p:nvGrpSpPr>
        <p:grpSpPr>
          <a:xfrm>
            <a:off x="1062157" y="2636875"/>
            <a:ext cx="10257973" cy="1584252"/>
            <a:chOff x="1157850" y="5539917"/>
            <a:chExt cx="10257973" cy="1584252"/>
          </a:xfrm>
        </p:grpSpPr>
        <p:sp>
          <p:nvSpPr>
            <p:cNvPr id="16" name="Arrow: Chevron 15">
              <a:extLst>
                <a:ext uri="{FF2B5EF4-FFF2-40B4-BE49-F238E27FC236}">
                  <a16:creationId xmlns:a16="http://schemas.microsoft.com/office/drawing/2014/main" id="{DE2DF1BF-152C-411D-9FCA-CFF7ECFFF4B2}"/>
                </a:ext>
              </a:extLst>
            </p:cNvPr>
            <p:cNvSpPr/>
            <p:nvPr/>
          </p:nvSpPr>
          <p:spPr bwMode="auto">
            <a:xfrm>
              <a:off x="115785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Segoe UI"/>
                <a:ea typeface="+mn-ea"/>
                <a:cs typeface="Segoe UI" pitchFamily="34" charset="0"/>
              </a:endParaRPr>
            </a:p>
          </p:txBody>
        </p:sp>
        <p:sp>
          <p:nvSpPr>
            <p:cNvPr id="17" name="Arrow: Chevron 16">
              <a:extLst>
                <a:ext uri="{FF2B5EF4-FFF2-40B4-BE49-F238E27FC236}">
                  <a16:creationId xmlns:a16="http://schemas.microsoft.com/office/drawing/2014/main" id="{4574A1C8-F537-4366-AC24-DB5D16830838}"/>
                </a:ext>
              </a:extLst>
            </p:cNvPr>
            <p:cNvSpPr/>
            <p:nvPr/>
          </p:nvSpPr>
          <p:spPr bwMode="auto">
            <a:xfrm>
              <a:off x="316031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Segoe UI"/>
                <a:ea typeface="+mn-ea"/>
                <a:cs typeface="Segoe UI" pitchFamily="34" charset="0"/>
              </a:endParaRPr>
            </a:p>
          </p:txBody>
        </p:sp>
        <p:sp>
          <p:nvSpPr>
            <p:cNvPr id="18" name="Arrow: Chevron 17">
              <a:extLst>
                <a:ext uri="{FF2B5EF4-FFF2-40B4-BE49-F238E27FC236}">
                  <a16:creationId xmlns:a16="http://schemas.microsoft.com/office/drawing/2014/main" id="{13FAC3DF-C1CC-44BF-B2DE-8D625DE81D3C}"/>
                </a:ext>
              </a:extLst>
            </p:cNvPr>
            <p:cNvSpPr/>
            <p:nvPr/>
          </p:nvSpPr>
          <p:spPr bwMode="auto">
            <a:xfrm>
              <a:off x="516278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Arrow: Chevron 18">
              <a:extLst>
                <a:ext uri="{FF2B5EF4-FFF2-40B4-BE49-F238E27FC236}">
                  <a16:creationId xmlns:a16="http://schemas.microsoft.com/office/drawing/2014/main" id="{860B7031-1DD5-4C19-89FC-515D41B3D8DE}"/>
                </a:ext>
              </a:extLst>
            </p:cNvPr>
            <p:cNvSpPr/>
            <p:nvPr/>
          </p:nvSpPr>
          <p:spPr bwMode="auto">
            <a:xfrm>
              <a:off x="7165245"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Arrow: Chevron 19">
              <a:extLst>
                <a:ext uri="{FF2B5EF4-FFF2-40B4-BE49-F238E27FC236}">
                  <a16:creationId xmlns:a16="http://schemas.microsoft.com/office/drawing/2014/main" id="{5ACEEDA0-AE1F-4B6B-A135-48D4BD6FB314}"/>
                </a:ext>
              </a:extLst>
            </p:cNvPr>
            <p:cNvSpPr/>
            <p:nvPr/>
          </p:nvSpPr>
          <p:spPr bwMode="auto">
            <a:xfrm>
              <a:off x="9167710" y="5539917"/>
              <a:ext cx="2248113" cy="1584252"/>
            </a:xfrm>
            <a:prstGeom prst="chevron">
              <a:avLst>
                <a:gd name="adj" fmla="val 219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Arrow: Chevron 6">
            <a:extLst>
              <a:ext uri="{FF2B5EF4-FFF2-40B4-BE49-F238E27FC236}">
                <a16:creationId xmlns:a16="http://schemas.microsoft.com/office/drawing/2014/main" id="{8206FF32-EE9F-4850-B66D-BE8F2442CADE}"/>
              </a:ext>
            </a:extLst>
          </p:cNvPr>
          <p:cNvSpPr/>
          <p:nvPr/>
        </p:nvSpPr>
        <p:spPr bwMode="auto">
          <a:xfrm>
            <a:off x="306462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 10</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workloads</a:t>
            </a:r>
          </a:p>
        </p:txBody>
      </p:sp>
      <p:sp>
        <p:nvSpPr>
          <p:cNvPr id="8" name="Arrow: Chevron 7">
            <a:extLst>
              <a:ext uri="{FF2B5EF4-FFF2-40B4-BE49-F238E27FC236}">
                <a16:creationId xmlns:a16="http://schemas.microsoft.com/office/drawing/2014/main" id="{3B334CB1-8469-4DFF-96BF-AE11CBAC347E}"/>
              </a:ext>
            </a:extLst>
          </p:cNvPr>
          <p:cNvSpPr/>
          <p:nvPr/>
        </p:nvSpPr>
        <p:spPr bwMode="auto">
          <a:xfrm>
            <a:off x="5067087"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 production</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workloads</a:t>
            </a:r>
          </a:p>
        </p:txBody>
      </p:sp>
      <p:sp>
        <p:nvSpPr>
          <p:cNvPr id="9" name="Arrow: Chevron 8">
            <a:extLst>
              <a:ext uri="{FF2B5EF4-FFF2-40B4-BE49-F238E27FC236}">
                <a16:creationId xmlns:a16="http://schemas.microsoft.com/office/drawing/2014/main" id="{9506AACB-6CF7-438C-A32E-92EA89E7AE53}"/>
              </a:ext>
            </a:extLst>
          </p:cNvPr>
          <p:cNvSpPr/>
          <p:nvPr/>
        </p:nvSpPr>
        <p:spPr bwMode="auto">
          <a:xfrm>
            <a:off x="7069552" y="2636875"/>
            <a:ext cx="2248113" cy="1584252"/>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 100</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workloads</a:t>
            </a:r>
          </a:p>
        </p:txBody>
      </p:sp>
      <p:sp>
        <p:nvSpPr>
          <p:cNvPr id="10" name="Arrow: Chevron 9">
            <a:extLst>
              <a:ext uri="{FF2B5EF4-FFF2-40B4-BE49-F238E27FC236}">
                <a16:creationId xmlns:a16="http://schemas.microsoft.com/office/drawing/2014/main" id="{CDC14635-66CD-4C08-927F-2138B4EB87FB}"/>
              </a:ext>
            </a:extLst>
          </p:cNvPr>
          <p:cNvSpPr/>
          <p:nvPr/>
        </p:nvSpPr>
        <p:spPr bwMode="auto">
          <a:xfrm>
            <a:off x="9072017" y="2636875"/>
            <a:ext cx="2248113" cy="1584252"/>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Enterprise</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readiness</a:t>
            </a:r>
          </a:p>
        </p:txBody>
      </p:sp>
      <p:sp>
        <p:nvSpPr>
          <p:cNvPr id="11" name="Title 10">
            <a:extLst>
              <a:ext uri="{FF2B5EF4-FFF2-40B4-BE49-F238E27FC236}">
                <a16:creationId xmlns:a16="http://schemas.microsoft.com/office/drawing/2014/main" id="{8E5846A4-7BFD-4B16-B6A3-BA6C46C260DD}"/>
              </a:ext>
            </a:extLst>
          </p:cNvPr>
          <p:cNvSpPr>
            <a:spLocks noGrp="1"/>
          </p:cNvSpPr>
          <p:nvPr>
            <p:ph type="title"/>
          </p:nvPr>
        </p:nvSpPr>
        <p:spPr>
          <a:xfrm>
            <a:off x="455995" y="620428"/>
            <a:ext cx="11306469" cy="795089"/>
          </a:xfrm>
        </p:spPr>
        <p:txBody>
          <a:bodyPr/>
          <a:lstStyle/>
          <a:p>
            <a:r>
              <a:rPr lang="en-US" dirty="0"/>
              <a:t>Common path – common blocker</a:t>
            </a:r>
            <a:br>
              <a:rPr lang="en-US" dirty="0"/>
            </a:br>
            <a:r>
              <a:rPr lang="en-US" dirty="0">
                <a:solidFill>
                  <a:schemeClr val="tx2"/>
                </a:solidFill>
              </a:rPr>
              <a:t>Acting too late</a:t>
            </a:r>
          </a:p>
        </p:txBody>
      </p:sp>
      <p:sp>
        <p:nvSpPr>
          <p:cNvPr id="32" name="Freeform: Shape 31">
            <a:extLst>
              <a:ext uri="{FF2B5EF4-FFF2-40B4-BE49-F238E27FC236}">
                <a16:creationId xmlns:a16="http://schemas.microsoft.com/office/drawing/2014/main" id="{EE8DCDB7-B0D2-45B4-8225-E38BA3360FCD}"/>
              </a:ext>
            </a:extLst>
          </p:cNvPr>
          <p:cNvSpPr/>
          <p:nvPr/>
        </p:nvSpPr>
        <p:spPr bwMode="auto">
          <a:xfrm>
            <a:off x="1062157" y="2636875"/>
            <a:ext cx="2248113" cy="1584252"/>
          </a:xfrm>
          <a:custGeom>
            <a:avLst/>
            <a:gdLst>
              <a:gd name="connsiteX0" fmla="*/ 0 w 2248113"/>
              <a:gd name="connsiteY0" fmla="*/ 0 h 1584252"/>
              <a:gd name="connsiteX1" fmla="*/ 779721 w 2248113"/>
              <a:gd name="connsiteY1" fmla="*/ 0 h 1584252"/>
              <a:gd name="connsiteX2" fmla="*/ 1899926 w 2248113"/>
              <a:gd name="connsiteY2" fmla="*/ 0 h 1584252"/>
              <a:gd name="connsiteX3" fmla="*/ 2248113 w 2248113"/>
              <a:gd name="connsiteY3" fmla="*/ 792126 h 1584252"/>
              <a:gd name="connsiteX4" fmla="*/ 1899926 w 2248113"/>
              <a:gd name="connsiteY4" fmla="*/ 1584252 h 1584252"/>
              <a:gd name="connsiteX5" fmla="*/ 779721 w 2248113"/>
              <a:gd name="connsiteY5" fmla="*/ 1584252 h 1584252"/>
              <a:gd name="connsiteX6" fmla="*/ 0 w 2248113"/>
              <a:gd name="connsiteY6" fmla="*/ 1584252 h 158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113" h="1584252">
                <a:moveTo>
                  <a:pt x="0" y="0"/>
                </a:moveTo>
                <a:lnTo>
                  <a:pt x="779721" y="0"/>
                </a:lnTo>
                <a:lnTo>
                  <a:pt x="1899926" y="0"/>
                </a:lnTo>
                <a:lnTo>
                  <a:pt x="2248113" y="792126"/>
                </a:lnTo>
                <a:lnTo>
                  <a:pt x="1899926" y="1584252"/>
                </a:lnTo>
                <a:lnTo>
                  <a:pt x="779721" y="1584252"/>
                </a:lnTo>
                <a:lnTo>
                  <a:pt x="0" y="158425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a:t>
            </a:r>
          </a:p>
        </p:txBody>
      </p:sp>
      <p:sp>
        <p:nvSpPr>
          <p:cNvPr id="25" name="Oval 24">
            <a:extLst>
              <a:ext uri="{FF2B5EF4-FFF2-40B4-BE49-F238E27FC236}">
                <a16:creationId xmlns:a16="http://schemas.microsoft.com/office/drawing/2014/main" id="{1EEFD497-D2DC-4A08-A2B3-C12366F04498}"/>
              </a:ext>
            </a:extLst>
          </p:cNvPr>
          <p:cNvSpPr/>
          <p:nvPr/>
        </p:nvSpPr>
        <p:spPr bwMode="auto">
          <a:xfrm>
            <a:off x="9042992" y="3157870"/>
            <a:ext cx="542260" cy="542260"/>
          </a:xfrm>
          <a:prstGeom prst="ellipse">
            <a:avLst/>
          </a:prstGeom>
          <a:solidFill>
            <a:srgbClr val="F139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A22FF591-7EC7-41C7-8E03-1EE2386E74D2}"/>
              </a:ext>
            </a:extLst>
          </p:cNvPr>
          <p:cNvGrpSpPr/>
          <p:nvPr/>
        </p:nvGrpSpPr>
        <p:grpSpPr>
          <a:xfrm>
            <a:off x="9113876" y="3235840"/>
            <a:ext cx="393405" cy="393405"/>
            <a:chOff x="5918791" y="-855921"/>
            <a:chExt cx="457200" cy="457200"/>
          </a:xfrm>
        </p:grpSpPr>
        <p:cxnSp>
          <p:nvCxnSpPr>
            <p:cNvPr id="28" name="Straight Connector 27">
              <a:extLst>
                <a:ext uri="{FF2B5EF4-FFF2-40B4-BE49-F238E27FC236}">
                  <a16:creationId xmlns:a16="http://schemas.microsoft.com/office/drawing/2014/main" id="{FD35519A-8A3A-42CE-9734-B7DFC6EF15ED}"/>
                </a:ext>
              </a:extLst>
            </p:cNvPr>
            <p:cNvCxnSpPr>
              <a:cxnSpLocks/>
            </p:cNvCxnSpPr>
            <p:nvPr/>
          </p:nvCxnSpPr>
          <p:spPr>
            <a:xfrm rot="2700000">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439E96-D73E-4224-B662-508934BE22A1}"/>
                </a:ext>
              </a:extLst>
            </p:cNvPr>
            <p:cNvCxnSpPr>
              <a:cxnSpLocks/>
            </p:cNvCxnSpPr>
            <p:nvPr/>
          </p:nvCxnSpPr>
          <p:spPr>
            <a:xfrm rot="18900000" flipH="1">
              <a:off x="6147391" y="-855921"/>
              <a:ext cx="0" cy="45720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3015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500"/>
                            </p:stCondLst>
                            <p:childTnLst>
                              <p:par>
                                <p:cTn id="36" presetID="23" presetClass="entr" presetSubtype="16"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0" grpId="0" animBg="1"/>
      <p:bldP spid="32"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Chevron 25">
            <a:extLst>
              <a:ext uri="{FF2B5EF4-FFF2-40B4-BE49-F238E27FC236}">
                <a16:creationId xmlns:a16="http://schemas.microsoft.com/office/drawing/2014/main" id="{F1EC0CDE-081B-401D-BFF3-907B8DEEBE24}"/>
              </a:ext>
            </a:extLst>
          </p:cNvPr>
          <p:cNvSpPr/>
          <p:nvPr/>
        </p:nvSpPr>
        <p:spPr bwMode="auto">
          <a:xfrm>
            <a:off x="300037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First </a:t>
            </a:r>
            <a:b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itchFamily="34" charset="0"/>
              </a:rPr>
              <a:t>workload</a:t>
            </a:r>
          </a:p>
        </p:txBody>
      </p:sp>
      <p:sp>
        <p:nvSpPr>
          <p:cNvPr id="12" name="Rectangle 11">
            <a:extLst>
              <a:ext uri="{FF2B5EF4-FFF2-40B4-BE49-F238E27FC236}">
                <a16:creationId xmlns:a16="http://schemas.microsoft.com/office/drawing/2014/main" id="{A8095D5E-978E-42A6-857E-C6CEA13EDD76}"/>
              </a:ext>
            </a:extLst>
          </p:cNvPr>
          <p:cNvSpPr/>
          <p:nvPr/>
        </p:nvSpPr>
        <p:spPr bwMode="auto">
          <a:xfrm>
            <a:off x="3000376" y="1362103"/>
            <a:ext cx="487710" cy="164423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9090E-D245-44B8-A20F-9ABB0E5733FD}"/>
              </a:ext>
            </a:extLst>
          </p:cNvPr>
          <p:cNvSpPr>
            <a:spLocks noGrp="1"/>
          </p:cNvSpPr>
          <p:nvPr>
            <p:ph type="title"/>
          </p:nvPr>
        </p:nvSpPr>
        <p:spPr>
          <a:xfrm>
            <a:off x="455995" y="620428"/>
            <a:ext cx="11306469" cy="403137"/>
          </a:xfrm>
        </p:spPr>
        <p:txBody>
          <a:bodyPr/>
          <a:lstStyle/>
          <a:p>
            <a:r>
              <a:rPr lang="en-US" dirty="0"/>
              <a:t>Development approach</a:t>
            </a:r>
          </a:p>
        </p:txBody>
      </p:sp>
      <p:sp>
        <p:nvSpPr>
          <p:cNvPr id="40" name="Rectangle 39">
            <a:extLst>
              <a:ext uri="{FF2B5EF4-FFF2-40B4-BE49-F238E27FC236}">
                <a16:creationId xmlns:a16="http://schemas.microsoft.com/office/drawing/2014/main" id="{E8579D5B-93A9-4571-A782-D3CD62929FC0}"/>
              </a:ext>
            </a:extLst>
          </p:cNvPr>
          <p:cNvSpPr/>
          <p:nvPr/>
        </p:nvSpPr>
        <p:spPr bwMode="auto">
          <a:xfrm>
            <a:off x="455995" y="1796109"/>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Cloud adoption: </a:t>
            </a:r>
            <a:r>
              <a:rPr kumimoji="0" lang="en-US" sz="2000" b="0" i="0" u="none" strike="noStrike" kern="1200" cap="none" spc="0" normalizeH="0" baseline="0" noProof="0" dirty="0">
                <a:ln>
                  <a:noFill/>
                </a:ln>
                <a:solidFill>
                  <a:srgbClr val="0078D3"/>
                </a:solidFill>
                <a:effectLst/>
                <a:uLnTx/>
                <a:uFillTx/>
                <a:latin typeface="Segoe UI"/>
                <a:ea typeface="+mn-lt"/>
                <a:cs typeface="Segoe UI Semibold"/>
              </a:rPr>
              <a:t>migrate or innovate</a:t>
            </a:r>
            <a:endParaRPr kumimoji="0" lang="en-US" sz="1600" b="0" i="0" u="none" strike="noStrike" kern="1200" cap="none" spc="0" normalizeH="0" baseline="0" noProof="0" dirty="0">
              <a:ln>
                <a:noFill/>
              </a:ln>
              <a:solidFill>
                <a:srgbClr val="0078D3"/>
              </a:solidFill>
              <a:effectLst/>
              <a:uLnTx/>
              <a:uFillTx/>
              <a:latin typeface="Segoe UI"/>
              <a:ea typeface="Segoe UI Black"/>
              <a:cs typeface="Calibri" panose="020F0502020204030204"/>
            </a:endParaRPr>
          </a:p>
        </p:txBody>
      </p:sp>
      <p:cxnSp>
        <p:nvCxnSpPr>
          <p:cNvPr id="5" name="Straight Connector 4">
            <a:extLst>
              <a:ext uri="{FF2B5EF4-FFF2-40B4-BE49-F238E27FC236}">
                <a16:creationId xmlns:a16="http://schemas.microsoft.com/office/drawing/2014/main" id="{CED0169E-0247-4E48-B799-A65B5AF7C6C2}"/>
              </a:ext>
            </a:extLst>
          </p:cNvPr>
          <p:cNvCxnSpPr/>
          <p:nvPr/>
        </p:nvCxnSpPr>
        <p:spPr>
          <a:xfrm>
            <a:off x="752263" y="3219353"/>
            <a:ext cx="10607040" cy="0"/>
          </a:xfrm>
          <a:prstGeom prst="line">
            <a:avLst/>
          </a:prstGeom>
          <a:ln w="254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040F78C-1188-457C-900F-F478719A7338}"/>
              </a:ext>
            </a:extLst>
          </p:cNvPr>
          <p:cNvSpPr/>
          <p:nvPr/>
        </p:nvSpPr>
        <p:spPr bwMode="auto">
          <a:xfrm>
            <a:off x="455995" y="3991201"/>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3B3C41"/>
                </a:solidFill>
                <a:effectLst/>
                <a:uLnTx/>
                <a:uFillTx/>
                <a:latin typeface="Segoe UI Semibold"/>
                <a:ea typeface="+mn-lt"/>
                <a:cs typeface="Segoe UI Semibold"/>
              </a:rPr>
              <a:t>Cloud platform:</a:t>
            </a:r>
            <a:br>
              <a:rPr kumimoji="0" lang="en-US" sz="2000" b="1" i="0" u="none" strike="noStrike" kern="1200" cap="none" spc="0" normalizeH="0" baseline="0" noProof="0" dirty="0">
                <a:ln>
                  <a:noFill/>
                </a:ln>
                <a:solidFill>
                  <a:srgbClr val="3B3C41"/>
                </a:solidFill>
                <a:effectLst/>
                <a:uLnTx/>
                <a:uFillTx/>
                <a:latin typeface="Segoe UI Semibold"/>
                <a:ea typeface="+mn-lt"/>
                <a:cs typeface="Segoe UI Semibold"/>
              </a:rPr>
            </a:br>
            <a: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t>Refactoring </a:t>
            </a:r>
            <a:b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br>
            <a: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t>landing zones</a:t>
            </a:r>
            <a:endParaRPr kumimoji="0" lang="en-US" sz="1600" b="0" i="0" u="none" strike="noStrike" kern="1200" cap="none" spc="0" normalizeH="0" baseline="0" noProof="0" dirty="0">
              <a:ln>
                <a:noFill/>
              </a:ln>
              <a:solidFill>
                <a:srgbClr val="3B3C41"/>
              </a:solidFill>
              <a:effectLst/>
              <a:uLnTx/>
              <a:uFillTx/>
              <a:latin typeface="Segoe UI"/>
              <a:ea typeface="Segoe UI Black"/>
              <a:cs typeface="Calibri" panose="020F0502020204030204"/>
            </a:endParaRPr>
          </a:p>
        </p:txBody>
      </p:sp>
      <p:sp>
        <p:nvSpPr>
          <p:cNvPr id="27" name="Arrow: Chevron 26">
            <a:extLst>
              <a:ext uri="{FF2B5EF4-FFF2-40B4-BE49-F238E27FC236}">
                <a16:creationId xmlns:a16="http://schemas.microsoft.com/office/drawing/2014/main" id="{B88E5515-C828-40B6-8D63-25B7AA6EEC1C}"/>
              </a:ext>
            </a:extLst>
          </p:cNvPr>
          <p:cNvSpPr/>
          <p:nvPr/>
        </p:nvSpPr>
        <p:spPr bwMode="auto">
          <a:xfrm>
            <a:off x="5125339"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10 workloads</a:t>
            </a:r>
          </a:p>
        </p:txBody>
      </p:sp>
      <p:sp>
        <p:nvSpPr>
          <p:cNvPr id="28" name="Arrow: Chevron 27">
            <a:extLst>
              <a:ext uri="{FF2B5EF4-FFF2-40B4-BE49-F238E27FC236}">
                <a16:creationId xmlns:a16="http://schemas.microsoft.com/office/drawing/2014/main" id="{0382FDD8-FB2B-44DD-863F-506657B46337}"/>
              </a:ext>
            </a:extLst>
          </p:cNvPr>
          <p:cNvSpPr/>
          <p:nvPr/>
        </p:nvSpPr>
        <p:spPr bwMode="auto">
          <a:xfrm>
            <a:off x="7250302"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production workloads</a:t>
            </a:r>
          </a:p>
        </p:txBody>
      </p:sp>
      <p:sp>
        <p:nvSpPr>
          <p:cNvPr id="32" name="Arrow: Chevron 31">
            <a:extLst>
              <a:ext uri="{FF2B5EF4-FFF2-40B4-BE49-F238E27FC236}">
                <a16:creationId xmlns:a16="http://schemas.microsoft.com/office/drawing/2014/main" id="{BAF66EBE-BAB7-490A-9A9E-3C3424D2AB1B}"/>
              </a:ext>
            </a:extLst>
          </p:cNvPr>
          <p:cNvSpPr/>
          <p:nvPr/>
        </p:nvSpPr>
        <p:spPr bwMode="auto">
          <a:xfrm>
            <a:off x="9375266" y="1362103"/>
            <a:ext cx="2394533" cy="1644237"/>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First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workloads</a:t>
            </a:r>
          </a:p>
        </p:txBody>
      </p:sp>
      <p:sp>
        <p:nvSpPr>
          <p:cNvPr id="38" name="Arrow: Chevron 37">
            <a:extLst>
              <a:ext uri="{FF2B5EF4-FFF2-40B4-BE49-F238E27FC236}">
                <a16:creationId xmlns:a16="http://schemas.microsoft.com/office/drawing/2014/main" id="{26805238-70BF-4C92-93F1-11A2EA2CFCD2}"/>
              </a:ext>
            </a:extLst>
          </p:cNvPr>
          <p:cNvSpPr/>
          <p:nvPr/>
        </p:nvSpPr>
        <p:spPr bwMode="auto">
          <a:xfrm>
            <a:off x="4621619" y="3459284"/>
            <a:ext cx="2139330" cy="1695165"/>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rPr>
              <a:t>Connected environments</a:t>
            </a:r>
          </a:p>
        </p:txBody>
      </p:sp>
      <p:sp>
        <p:nvSpPr>
          <p:cNvPr id="41" name="Arrow: Chevron 40">
            <a:extLst>
              <a:ext uri="{FF2B5EF4-FFF2-40B4-BE49-F238E27FC236}">
                <a16:creationId xmlns:a16="http://schemas.microsoft.com/office/drawing/2014/main" id="{5EAADC31-F724-4A9D-9BB4-3D5D99972455}"/>
              </a:ext>
            </a:extLst>
          </p:cNvPr>
          <p:cNvSpPr/>
          <p:nvPr/>
        </p:nvSpPr>
        <p:spPr bwMode="auto">
          <a:xfrm>
            <a:off x="6477663" y="3459284"/>
            <a:ext cx="1982892" cy="1695165"/>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Secure landing zones</a:t>
            </a:r>
          </a:p>
        </p:txBody>
      </p:sp>
      <p:sp>
        <p:nvSpPr>
          <p:cNvPr id="42" name="Arrow: Chevron 41">
            <a:extLst>
              <a:ext uri="{FF2B5EF4-FFF2-40B4-BE49-F238E27FC236}">
                <a16:creationId xmlns:a16="http://schemas.microsoft.com/office/drawing/2014/main" id="{A184FFFB-7F8E-449D-8B7D-76CED8A97E8F}"/>
              </a:ext>
            </a:extLst>
          </p:cNvPr>
          <p:cNvSpPr/>
          <p:nvPr/>
        </p:nvSpPr>
        <p:spPr bwMode="auto">
          <a:xfrm>
            <a:off x="8177269" y="3459284"/>
            <a:ext cx="1982892" cy="1695165"/>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Shared services model</a:t>
            </a:r>
          </a:p>
        </p:txBody>
      </p:sp>
      <p:sp>
        <p:nvSpPr>
          <p:cNvPr id="43" name="Arrow: Chevron 42">
            <a:extLst>
              <a:ext uri="{FF2B5EF4-FFF2-40B4-BE49-F238E27FC236}">
                <a16:creationId xmlns:a16="http://schemas.microsoft.com/office/drawing/2014/main" id="{9476BDA6-28EB-4432-B393-24C5BBD4FFE2}"/>
              </a:ext>
            </a:extLst>
          </p:cNvPr>
          <p:cNvSpPr/>
          <p:nvPr/>
        </p:nvSpPr>
        <p:spPr bwMode="auto">
          <a:xfrm>
            <a:off x="9876876" y="3459284"/>
            <a:ext cx="1982892" cy="1695165"/>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CCoE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operating model</a:t>
            </a:r>
          </a:p>
        </p:txBody>
      </p:sp>
      <p:sp>
        <p:nvSpPr>
          <p:cNvPr id="47" name="Freeform: Shape 46">
            <a:extLst>
              <a:ext uri="{FF2B5EF4-FFF2-40B4-BE49-F238E27FC236}">
                <a16:creationId xmlns:a16="http://schemas.microsoft.com/office/drawing/2014/main" id="{A68D3E42-DE88-4A3F-A0B2-1B50E70B6D20}"/>
              </a:ext>
            </a:extLst>
          </p:cNvPr>
          <p:cNvSpPr/>
          <p:nvPr/>
        </p:nvSpPr>
        <p:spPr bwMode="auto">
          <a:xfrm>
            <a:off x="3000376" y="3403781"/>
            <a:ext cx="2011046" cy="1806172"/>
          </a:xfrm>
          <a:custGeom>
            <a:avLst/>
            <a:gdLst>
              <a:gd name="connsiteX0" fmla="*/ 0 w 2060966"/>
              <a:gd name="connsiteY0" fmla="*/ 0 h 1695165"/>
              <a:gd name="connsiteX1" fmla="*/ 78074 w 2060966"/>
              <a:gd name="connsiteY1" fmla="*/ 0 h 1695165"/>
              <a:gd name="connsiteX2" fmla="*/ 487710 w 2060966"/>
              <a:gd name="connsiteY2" fmla="*/ 0 h 1695165"/>
              <a:gd name="connsiteX3" fmla="*/ 1688403 w 2060966"/>
              <a:gd name="connsiteY3" fmla="*/ 0 h 1695165"/>
              <a:gd name="connsiteX4" fmla="*/ 2060966 w 2060966"/>
              <a:gd name="connsiteY4" fmla="*/ 847583 h 1695165"/>
              <a:gd name="connsiteX5" fmla="*/ 1688403 w 2060966"/>
              <a:gd name="connsiteY5" fmla="*/ 1695165 h 1695165"/>
              <a:gd name="connsiteX6" fmla="*/ 78074 w 2060966"/>
              <a:gd name="connsiteY6" fmla="*/ 1695165 h 1695165"/>
              <a:gd name="connsiteX7" fmla="*/ 78075 w 2060966"/>
              <a:gd name="connsiteY7" fmla="*/ 1695163 h 1695165"/>
              <a:gd name="connsiteX8" fmla="*/ 0 w 2060966"/>
              <a:gd name="connsiteY8" fmla="*/ 1695163 h 169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966" h="1695165">
                <a:moveTo>
                  <a:pt x="0" y="0"/>
                </a:moveTo>
                <a:lnTo>
                  <a:pt x="78074" y="0"/>
                </a:lnTo>
                <a:lnTo>
                  <a:pt x="487710" y="0"/>
                </a:lnTo>
                <a:lnTo>
                  <a:pt x="1688403" y="0"/>
                </a:lnTo>
                <a:lnTo>
                  <a:pt x="2060966" y="847583"/>
                </a:lnTo>
                <a:lnTo>
                  <a:pt x="1688403" y="1695165"/>
                </a:lnTo>
                <a:lnTo>
                  <a:pt x="78074" y="1695165"/>
                </a:lnTo>
                <a:lnTo>
                  <a:pt x="78075" y="1695163"/>
                </a:lnTo>
                <a:lnTo>
                  <a:pt x="0" y="1695163"/>
                </a:lnTo>
                <a:close/>
              </a:path>
            </a:pathLst>
          </a:custGeom>
          <a:solidFill>
            <a:srgbClr val="3B3C41"/>
          </a:solidFill>
          <a:ln w="5715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50E6FF"/>
                </a:solidFill>
                <a:effectLst/>
                <a:uLnTx/>
                <a:uFillTx/>
                <a:latin typeface="Segoe UI"/>
                <a:ea typeface="+mn-ea"/>
                <a:cs typeface="Segoe UI" pitchFamily="34" charset="0"/>
              </a:rPr>
              <a:t>Landing </a:t>
            </a:r>
            <a:br>
              <a:rPr kumimoji="0" lang="en-US" sz="1600" b="1" i="0" u="none" strike="noStrike" kern="1200" cap="none" spc="0" normalizeH="0" baseline="0" noProof="0" dirty="0">
                <a:ln>
                  <a:noFill/>
                </a:ln>
                <a:solidFill>
                  <a:srgbClr val="50E6FF"/>
                </a:solidFill>
                <a:effectLst/>
                <a:uLnTx/>
                <a:uFillTx/>
                <a:latin typeface="Segoe UI"/>
                <a:ea typeface="+mn-ea"/>
                <a:cs typeface="Segoe UI" pitchFamily="34" charset="0"/>
              </a:rPr>
            </a:br>
            <a:r>
              <a:rPr kumimoji="0" lang="en-US" sz="1600" b="1" i="0" u="none" strike="noStrike" kern="1200" cap="none" spc="0" normalizeH="0" baseline="0" noProof="0" dirty="0">
                <a:ln>
                  <a:noFill/>
                </a:ln>
                <a:solidFill>
                  <a:srgbClr val="50E6FF"/>
                </a:solidFill>
                <a:effectLst/>
                <a:uLnTx/>
                <a:uFillTx/>
                <a:latin typeface="Segoe UI"/>
                <a:ea typeface="+mn-ea"/>
                <a:cs typeface="Segoe UI" pitchFamily="34" charset="0"/>
              </a:rPr>
              <a:t>zone</a:t>
            </a:r>
            <a:endPar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038239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8" grpId="0" animBg="1"/>
      <p:bldP spid="41" grpId="0" animBg="1"/>
      <p:bldP spid="42" grpId="0" animBg="1"/>
      <p:bldP spid="43"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B7D9899-B868-4C57-BB33-B5EF890D2E93}"/>
              </a:ext>
            </a:extLst>
          </p:cNvPr>
          <p:cNvSpPr/>
          <p:nvPr/>
        </p:nvSpPr>
        <p:spPr bwMode="auto">
          <a:xfrm>
            <a:off x="4846985" y="2387472"/>
            <a:ext cx="4193233" cy="2885843"/>
          </a:xfrm>
          <a:prstGeom prst="rect">
            <a:avLst/>
          </a:prstGeom>
          <a:solidFill>
            <a:schemeClr val="accent5">
              <a:lumMod val="40000"/>
              <a:lumOff val="60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040F78C-1188-457C-900F-F478719A7338}"/>
              </a:ext>
            </a:extLst>
          </p:cNvPr>
          <p:cNvSpPr/>
          <p:nvPr/>
        </p:nvSpPr>
        <p:spPr bwMode="auto">
          <a:xfrm>
            <a:off x="455995" y="4242294"/>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3B3C41"/>
                </a:solidFill>
                <a:effectLst/>
                <a:uLnTx/>
                <a:uFillTx/>
                <a:latin typeface="Segoe UI Semibold"/>
                <a:ea typeface="+mn-lt"/>
                <a:cs typeface="Segoe UI Semibold"/>
              </a:rPr>
              <a:t>Cloud platform:</a:t>
            </a:r>
            <a:br>
              <a:rPr kumimoji="0" lang="en-US" sz="2000" b="1" i="0" u="none" strike="noStrike" kern="1200" cap="none" spc="0" normalizeH="0" baseline="0" noProof="0" dirty="0">
                <a:ln>
                  <a:noFill/>
                </a:ln>
                <a:solidFill>
                  <a:srgbClr val="3B3C41"/>
                </a:solidFill>
                <a:effectLst/>
                <a:uLnTx/>
                <a:uFillTx/>
                <a:latin typeface="Segoe UI Semibold"/>
                <a:ea typeface="+mn-lt"/>
                <a:cs typeface="Segoe UI Semibold"/>
              </a:rPr>
            </a:br>
            <a: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t>Refactoring </a:t>
            </a:r>
            <a:b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br>
            <a:r>
              <a:rPr kumimoji="0" lang="en-US" sz="2000" b="0" i="0" u="none" strike="noStrike" kern="1200" cap="none" spc="0" normalizeH="0" baseline="0" noProof="0" dirty="0">
                <a:ln>
                  <a:noFill/>
                </a:ln>
                <a:solidFill>
                  <a:srgbClr val="3B3C41"/>
                </a:solidFill>
                <a:effectLst/>
                <a:uLnTx/>
                <a:uFillTx/>
                <a:latin typeface="Segoe UI"/>
                <a:ea typeface="+mn-lt"/>
                <a:cs typeface="Segoe UI Semibold"/>
              </a:rPr>
              <a:t>landing zones</a:t>
            </a:r>
            <a:endParaRPr kumimoji="0" lang="en-US" sz="1600" b="0" i="0" u="none" strike="noStrike" kern="1200" cap="none" spc="0" normalizeH="0" baseline="0" noProof="0" dirty="0">
              <a:ln>
                <a:noFill/>
              </a:ln>
              <a:solidFill>
                <a:srgbClr val="3B3C41"/>
              </a:solidFill>
              <a:effectLst/>
              <a:uLnTx/>
              <a:uFillTx/>
              <a:latin typeface="Segoe UI"/>
              <a:ea typeface="Segoe UI Black"/>
              <a:cs typeface="Calibri" panose="020F0502020204030204"/>
            </a:endParaRPr>
          </a:p>
        </p:txBody>
      </p:sp>
      <p:sp>
        <p:nvSpPr>
          <p:cNvPr id="38" name="Arrow: Chevron 37">
            <a:extLst>
              <a:ext uri="{FF2B5EF4-FFF2-40B4-BE49-F238E27FC236}">
                <a16:creationId xmlns:a16="http://schemas.microsoft.com/office/drawing/2014/main" id="{26805238-70BF-4C92-93F1-11A2EA2CFCD2}"/>
              </a:ext>
            </a:extLst>
          </p:cNvPr>
          <p:cNvSpPr/>
          <p:nvPr/>
        </p:nvSpPr>
        <p:spPr bwMode="auto">
          <a:xfrm>
            <a:off x="4600353" y="4043647"/>
            <a:ext cx="1754442" cy="1460958"/>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itchFamily="34" charset="0"/>
              </a:rPr>
              <a:t>Connected environments</a:t>
            </a:r>
          </a:p>
        </p:txBody>
      </p:sp>
      <p:sp>
        <p:nvSpPr>
          <p:cNvPr id="41" name="Arrow: Chevron 40">
            <a:extLst>
              <a:ext uri="{FF2B5EF4-FFF2-40B4-BE49-F238E27FC236}">
                <a16:creationId xmlns:a16="http://schemas.microsoft.com/office/drawing/2014/main" id="{5EAADC31-F724-4A9D-9BB4-3D5D99972455}"/>
              </a:ext>
            </a:extLst>
          </p:cNvPr>
          <p:cNvSpPr/>
          <p:nvPr/>
        </p:nvSpPr>
        <p:spPr bwMode="auto">
          <a:xfrm>
            <a:off x="6110648" y="4043647"/>
            <a:ext cx="1708932" cy="1460958"/>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Secure landing zones</a:t>
            </a:r>
          </a:p>
        </p:txBody>
      </p:sp>
      <p:sp>
        <p:nvSpPr>
          <p:cNvPr id="42" name="Arrow: Chevron 41">
            <a:extLst>
              <a:ext uri="{FF2B5EF4-FFF2-40B4-BE49-F238E27FC236}">
                <a16:creationId xmlns:a16="http://schemas.microsoft.com/office/drawing/2014/main" id="{A184FFFB-7F8E-449D-8B7D-76CED8A97E8F}"/>
              </a:ext>
            </a:extLst>
          </p:cNvPr>
          <p:cNvSpPr/>
          <p:nvPr/>
        </p:nvSpPr>
        <p:spPr bwMode="auto">
          <a:xfrm>
            <a:off x="7575433" y="4043647"/>
            <a:ext cx="1708932" cy="1460958"/>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Shared services model</a:t>
            </a:r>
          </a:p>
        </p:txBody>
      </p:sp>
      <p:sp>
        <p:nvSpPr>
          <p:cNvPr id="43" name="Arrow: Chevron 42">
            <a:extLst>
              <a:ext uri="{FF2B5EF4-FFF2-40B4-BE49-F238E27FC236}">
                <a16:creationId xmlns:a16="http://schemas.microsoft.com/office/drawing/2014/main" id="{9476BDA6-28EB-4432-B393-24C5BBD4FFE2}"/>
              </a:ext>
            </a:extLst>
          </p:cNvPr>
          <p:cNvSpPr/>
          <p:nvPr/>
        </p:nvSpPr>
        <p:spPr bwMode="auto">
          <a:xfrm>
            <a:off x="9040218" y="4043647"/>
            <a:ext cx="1708932" cy="1460958"/>
          </a:xfrm>
          <a:prstGeom prst="chevron">
            <a:avLst>
              <a:gd name="adj" fmla="val 21978"/>
            </a:avLst>
          </a:prstGeom>
          <a:solidFill>
            <a:srgbClr val="3B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CCoE</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operating model</a:t>
            </a:r>
          </a:p>
        </p:txBody>
      </p:sp>
      <p:sp>
        <p:nvSpPr>
          <p:cNvPr id="47" name="Freeform: Shape 46">
            <a:extLst>
              <a:ext uri="{FF2B5EF4-FFF2-40B4-BE49-F238E27FC236}">
                <a16:creationId xmlns:a16="http://schemas.microsoft.com/office/drawing/2014/main" id="{A68D3E42-DE88-4A3F-A0B2-1B50E70B6D20}"/>
              </a:ext>
            </a:extLst>
          </p:cNvPr>
          <p:cNvSpPr/>
          <p:nvPr/>
        </p:nvSpPr>
        <p:spPr bwMode="auto">
          <a:xfrm>
            <a:off x="3113790" y="4043642"/>
            <a:ext cx="1733196" cy="1460958"/>
          </a:xfrm>
          <a:custGeom>
            <a:avLst/>
            <a:gdLst>
              <a:gd name="connsiteX0" fmla="*/ 0 w 2060966"/>
              <a:gd name="connsiteY0" fmla="*/ 0 h 1695165"/>
              <a:gd name="connsiteX1" fmla="*/ 78074 w 2060966"/>
              <a:gd name="connsiteY1" fmla="*/ 0 h 1695165"/>
              <a:gd name="connsiteX2" fmla="*/ 487710 w 2060966"/>
              <a:gd name="connsiteY2" fmla="*/ 0 h 1695165"/>
              <a:gd name="connsiteX3" fmla="*/ 1688403 w 2060966"/>
              <a:gd name="connsiteY3" fmla="*/ 0 h 1695165"/>
              <a:gd name="connsiteX4" fmla="*/ 2060966 w 2060966"/>
              <a:gd name="connsiteY4" fmla="*/ 847583 h 1695165"/>
              <a:gd name="connsiteX5" fmla="*/ 1688403 w 2060966"/>
              <a:gd name="connsiteY5" fmla="*/ 1695165 h 1695165"/>
              <a:gd name="connsiteX6" fmla="*/ 78074 w 2060966"/>
              <a:gd name="connsiteY6" fmla="*/ 1695165 h 1695165"/>
              <a:gd name="connsiteX7" fmla="*/ 78075 w 2060966"/>
              <a:gd name="connsiteY7" fmla="*/ 1695163 h 1695165"/>
              <a:gd name="connsiteX8" fmla="*/ 0 w 2060966"/>
              <a:gd name="connsiteY8" fmla="*/ 1695163 h 169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0966" h="1695165">
                <a:moveTo>
                  <a:pt x="0" y="0"/>
                </a:moveTo>
                <a:lnTo>
                  <a:pt x="78074" y="0"/>
                </a:lnTo>
                <a:lnTo>
                  <a:pt x="487710" y="0"/>
                </a:lnTo>
                <a:lnTo>
                  <a:pt x="1688403" y="0"/>
                </a:lnTo>
                <a:lnTo>
                  <a:pt x="2060966" y="847583"/>
                </a:lnTo>
                <a:lnTo>
                  <a:pt x="1688403" y="1695165"/>
                </a:lnTo>
                <a:lnTo>
                  <a:pt x="78074" y="1695165"/>
                </a:lnTo>
                <a:lnTo>
                  <a:pt x="78075" y="1695163"/>
                </a:lnTo>
                <a:lnTo>
                  <a:pt x="0" y="1695163"/>
                </a:lnTo>
                <a:close/>
              </a:path>
            </a:pathLst>
          </a:custGeom>
          <a:solidFill>
            <a:srgbClr val="3B3C41"/>
          </a:solidFill>
          <a:ln w="571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Landing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zone</a:t>
            </a:r>
          </a:p>
        </p:txBody>
      </p:sp>
      <p:sp>
        <p:nvSpPr>
          <p:cNvPr id="49" name="Right Bracket 48">
            <a:extLst>
              <a:ext uri="{FF2B5EF4-FFF2-40B4-BE49-F238E27FC236}">
                <a16:creationId xmlns:a16="http://schemas.microsoft.com/office/drawing/2014/main" id="{CB61CCE4-8246-491F-AB5B-197736B60428}"/>
              </a:ext>
            </a:extLst>
          </p:cNvPr>
          <p:cNvSpPr/>
          <p:nvPr/>
        </p:nvSpPr>
        <p:spPr>
          <a:xfrm>
            <a:off x="10377377" y="2942203"/>
            <a:ext cx="1062360" cy="1821710"/>
          </a:xfrm>
          <a:prstGeom prst="rightBracket">
            <a:avLst>
              <a:gd name="adj" fmla="val 0"/>
            </a:avLst>
          </a:prstGeom>
          <a:ln w="50800" cap="flat">
            <a:solidFill>
              <a:schemeClr val="tx2"/>
            </a:solidFill>
            <a:prstDash val="solid"/>
            <a:headEnd type="none" w="sm" len="sm"/>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Arrow: Chevron 52">
            <a:extLst>
              <a:ext uri="{FF2B5EF4-FFF2-40B4-BE49-F238E27FC236}">
                <a16:creationId xmlns:a16="http://schemas.microsoft.com/office/drawing/2014/main" id="{C9B62E9C-F7D3-4746-972B-64A305C9C513}"/>
              </a:ext>
            </a:extLst>
          </p:cNvPr>
          <p:cNvSpPr/>
          <p:nvPr/>
        </p:nvSpPr>
        <p:spPr bwMode="auto">
          <a:xfrm>
            <a:off x="8677298" y="2236217"/>
            <a:ext cx="2063699" cy="1417066"/>
          </a:xfrm>
          <a:prstGeom prst="chevron">
            <a:avLst>
              <a:gd name="adj" fmla="val 2197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8579D5B-93A9-4571-A782-D3CD62929FC0}"/>
              </a:ext>
            </a:extLst>
          </p:cNvPr>
          <p:cNvSpPr/>
          <p:nvPr/>
        </p:nvSpPr>
        <p:spPr bwMode="auto">
          <a:xfrm>
            <a:off x="455995" y="2521367"/>
            <a:ext cx="2522565"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rgbClr val="0078D3"/>
                </a:solidFill>
                <a:effectLst/>
                <a:uLnTx/>
                <a:uFillTx/>
                <a:latin typeface="Segoe UI Semibold"/>
                <a:ea typeface="+mn-lt"/>
                <a:cs typeface="Segoe UI Semibold"/>
              </a:rPr>
              <a:t>Cloud adoption: </a:t>
            </a:r>
            <a:r>
              <a:rPr kumimoji="0" lang="en-US" sz="2000" b="0" i="0" u="none" strike="noStrike" kern="1200" cap="none" spc="0" normalizeH="0" baseline="0" noProof="0" dirty="0">
                <a:ln>
                  <a:noFill/>
                </a:ln>
                <a:solidFill>
                  <a:srgbClr val="0078D3"/>
                </a:solidFill>
                <a:effectLst/>
                <a:uLnTx/>
                <a:uFillTx/>
                <a:latin typeface="Segoe UI"/>
                <a:ea typeface="+mn-lt"/>
                <a:cs typeface="Segoe UI Semibold"/>
              </a:rPr>
              <a:t>migrate or innovate</a:t>
            </a:r>
            <a:endParaRPr kumimoji="0" lang="en-US" sz="1600" b="0" i="0" u="none" strike="noStrike" kern="1200" cap="none" spc="0" normalizeH="0" baseline="0" noProof="0" dirty="0">
              <a:ln>
                <a:noFill/>
              </a:ln>
              <a:solidFill>
                <a:srgbClr val="0078D3"/>
              </a:solidFill>
              <a:effectLst/>
              <a:uLnTx/>
              <a:uFillTx/>
              <a:latin typeface="Segoe UI"/>
              <a:ea typeface="Segoe UI Black"/>
              <a:cs typeface="Calibri" panose="020F0502020204030204"/>
            </a:endParaRPr>
          </a:p>
        </p:txBody>
      </p:sp>
      <p:cxnSp>
        <p:nvCxnSpPr>
          <p:cNvPr id="5" name="Straight Connector 4">
            <a:extLst>
              <a:ext uri="{FF2B5EF4-FFF2-40B4-BE49-F238E27FC236}">
                <a16:creationId xmlns:a16="http://schemas.microsoft.com/office/drawing/2014/main" id="{CED0169E-0247-4E48-B799-A65B5AF7C6C2}"/>
              </a:ext>
            </a:extLst>
          </p:cNvPr>
          <p:cNvCxnSpPr/>
          <p:nvPr/>
        </p:nvCxnSpPr>
        <p:spPr>
          <a:xfrm>
            <a:off x="752263" y="3831197"/>
            <a:ext cx="10607040" cy="0"/>
          </a:xfrm>
          <a:prstGeom prst="line">
            <a:avLst/>
          </a:prstGeom>
          <a:ln w="254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8095D5E-978E-42A6-857E-C6CEA13EDD76}"/>
              </a:ext>
            </a:extLst>
          </p:cNvPr>
          <p:cNvSpPr/>
          <p:nvPr/>
        </p:nvSpPr>
        <p:spPr bwMode="auto">
          <a:xfrm>
            <a:off x="3113790" y="2236217"/>
            <a:ext cx="420327" cy="14170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Chevron 25">
            <a:extLst>
              <a:ext uri="{FF2B5EF4-FFF2-40B4-BE49-F238E27FC236}">
                <a16:creationId xmlns:a16="http://schemas.microsoft.com/office/drawing/2014/main" id="{F1EC0CDE-081B-401D-BFF3-907B8DEEBE24}"/>
              </a:ext>
            </a:extLst>
          </p:cNvPr>
          <p:cNvSpPr/>
          <p:nvPr/>
        </p:nvSpPr>
        <p:spPr bwMode="auto">
          <a:xfrm>
            <a:off x="3113790" y="2236217"/>
            <a:ext cx="2063699" cy="1417066"/>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rPr>
              <a:t>First </a:t>
            </a:r>
            <a:br>
              <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rPr>
              <a:t>workload</a:t>
            </a:r>
          </a:p>
        </p:txBody>
      </p:sp>
      <p:sp>
        <p:nvSpPr>
          <p:cNvPr id="27" name="Arrow: Chevron 26">
            <a:extLst>
              <a:ext uri="{FF2B5EF4-FFF2-40B4-BE49-F238E27FC236}">
                <a16:creationId xmlns:a16="http://schemas.microsoft.com/office/drawing/2014/main" id="{B88E5515-C828-40B6-8D63-25B7AA6EEC1C}"/>
              </a:ext>
            </a:extLst>
          </p:cNvPr>
          <p:cNvSpPr/>
          <p:nvPr/>
        </p:nvSpPr>
        <p:spPr bwMode="auto">
          <a:xfrm>
            <a:off x="4945164" y="2236217"/>
            <a:ext cx="2063699" cy="1417066"/>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10 workloads</a:t>
            </a:r>
          </a:p>
        </p:txBody>
      </p:sp>
      <p:sp>
        <p:nvSpPr>
          <p:cNvPr id="28" name="Arrow: Chevron 27">
            <a:extLst>
              <a:ext uri="{FF2B5EF4-FFF2-40B4-BE49-F238E27FC236}">
                <a16:creationId xmlns:a16="http://schemas.microsoft.com/office/drawing/2014/main" id="{0382FDD8-FB2B-44DD-863F-506657B46337}"/>
              </a:ext>
            </a:extLst>
          </p:cNvPr>
          <p:cNvSpPr/>
          <p:nvPr/>
        </p:nvSpPr>
        <p:spPr bwMode="auto">
          <a:xfrm>
            <a:off x="6776537" y="2236217"/>
            <a:ext cx="2063699" cy="1417066"/>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First production workloads</a:t>
            </a:r>
          </a:p>
        </p:txBody>
      </p:sp>
      <p:sp>
        <p:nvSpPr>
          <p:cNvPr id="32" name="Arrow: Chevron 31">
            <a:extLst>
              <a:ext uri="{FF2B5EF4-FFF2-40B4-BE49-F238E27FC236}">
                <a16:creationId xmlns:a16="http://schemas.microsoft.com/office/drawing/2014/main" id="{BAF66EBE-BAB7-490A-9A9E-3C3424D2AB1B}"/>
              </a:ext>
            </a:extLst>
          </p:cNvPr>
          <p:cNvSpPr/>
          <p:nvPr/>
        </p:nvSpPr>
        <p:spPr bwMode="auto">
          <a:xfrm>
            <a:off x="8607912" y="2236217"/>
            <a:ext cx="2063699" cy="1417066"/>
          </a:xfrm>
          <a:prstGeom prst="chevron">
            <a:avLst>
              <a:gd name="adj" fmla="val 2197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First </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 workloads</a:t>
            </a:r>
          </a:p>
        </p:txBody>
      </p:sp>
      <p:grpSp>
        <p:nvGrpSpPr>
          <p:cNvPr id="2" name="Group 1">
            <a:extLst>
              <a:ext uri="{FF2B5EF4-FFF2-40B4-BE49-F238E27FC236}">
                <a16:creationId xmlns:a16="http://schemas.microsoft.com/office/drawing/2014/main" id="{C671EA7B-EF30-491A-A70A-1F2A3B6D721A}"/>
              </a:ext>
            </a:extLst>
          </p:cNvPr>
          <p:cNvGrpSpPr/>
          <p:nvPr/>
        </p:nvGrpSpPr>
        <p:grpSpPr>
          <a:xfrm>
            <a:off x="7880869" y="1196939"/>
            <a:ext cx="1764951" cy="763153"/>
            <a:chOff x="7880869" y="960438"/>
            <a:chExt cx="1764951" cy="763153"/>
          </a:xfrm>
        </p:grpSpPr>
        <p:sp>
          <p:nvSpPr>
            <p:cNvPr id="57" name="Rectangle 56">
              <a:extLst>
                <a:ext uri="{FF2B5EF4-FFF2-40B4-BE49-F238E27FC236}">
                  <a16:creationId xmlns:a16="http://schemas.microsoft.com/office/drawing/2014/main" id="{E23EE901-8C62-472D-AE95-E0E4AD31C58D}"/>
                </a:ext>
              </a:extLst>
            </p:cNvPr>
            <p:cNvSpPr/>
            <p:nvPr/>
          </p:nvSpPr>
          <p:spPr bwMode="auto">
            <a:xfrm>
              <a:off x="7880869" y="960438"/>
              <a:ext cx="1764951" cy="763153"/>
            </a:xfrm>
            <a:prstGeom prst="rect">
              <a:avLst/>
            </a:prstGeom>
            <a:solidFill>
              <a:srgbClr val="EBEAEA"/>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Cloud operations</a:t>
              </a:r>
            </a:p>
          </p:txBody>
        </p:sp>
        <p:sp>
          <p:nvSpPr>
            <p:cNvPr id="61" name="Rectangle 60">
              <a:extLst>
                <a:ext uri="{FF2B5EF4-FFF2-40B4-BE49-F238E27FC236}">
                  <a16:creationId xmlns:a16="http://schemas.microsoft.com/office/drawing/2014/main" id="{6DD3E351-DF3C-4E28-BD5D-EDBB9BB3745C}"/>
                </a:ext>
              </a:extLst>
            </p:cNvPr>
            <p:cNvSpPr/>
            <p:nvPr/>
          </p:nvSpPr>
          <p:spPr bwMode="auto">
            <a:xfrm>
              <a:off x="7880869" y="1204854"/>
              <a:ext cx="65196" cy="274320"/>
            </a:xfrm>
            <a:prstGeom prst="rect">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4" name="Connector: Elbow 53">
            <a:extLst>
              <a:ext uri="{FF2B5EF4-FFF2-40B4-BE49-F238E27FC236}">
                <a16:creationId xmlns:a16="http://schemas.microsoft.com/office/drawing/2014/main" id="{28AAE96E-C8E9-4590-B0F6-D390AC15C324}"/>
              </a:ext>
            </a:extLst>
          </p:cNvPr>
          <p:cNvCxnSpPr>
            <a:cxnSpLocks/>
          </p:cNvCxnSpPr>
          <p:nvPr/>
        </p:nvCxnSpPr>
        <p:spPr>
          <a:xfrm flipV="1">
            <a:off x="7308974" y="1583292"/>
            <a:ext cx="929022" cy="855072"/>
          </a:xfrm>
          <a:prstGeom prst="bentConnector3">
            <a:avLst>
              <a:gd name="adj1" fmla="val 8035"/>
            </a:avLst>
          </a:prstGeom>
          <a:ln w="50800" cap="flat">
            <a:solidFill>
              <a:schemeClr val="tx2"/>
            </a:solidFill>
            <a:prstDash val="solid"/>
            <a:headEnd type="none" w="sm" len="sm"/>
            <a:tailEnd type="arrow" w="med"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F88C207-0DD8-44D0-83CF-CD13FE51CCAD}"/>
              </a:ext>
            </a:extLst>
          </p:cNvPr>
          <p:cNvGrpSpPr/>
          <p:nvPr/>
        </p:nvGrpSpPr>
        <p:grpSpPr>
          <a:xfrm>
            <a:off x="7575433" y="5780730"/>
            <a:ext cx="1772039" cy="763153"/>
            <a:chOff x="7880869" y="5638763"/>
            <a:chExt cx="1772039" cy="763153"/>
          </a:xfrm>
        </p:grpSpPr>
        <p:sp>
          <p:nvSpPr>
            <p:cNvPr id="71" name="Rectangle 70">
              <a:extLst>
                <a:ext uri="{FF2B5EF4-FFF2-40B4-BE49-F238E27FC236}">
                  <a16:creationId xmlns:a16="http://schemas.microsoft.com/office/drawing/2014/main" id="{FD5DE84A-D5B0-48A0-ACE8-304C6DFB58EC}"/>
                </a:ext>
              </a:extLst>
            </p:cNvPr>
            <p:cNvSpPr/>
            <p:nvPr/>
          </p:nvSpPr>
          <p:spPr bwMode="auto">
            <a:xfrm>
              <a:off x="7887957" y="5638763"/>
              <a:ext cx="1764951" cy="763153"/>
            </a:xfrm>
            <a:prstGeom prst="rect">
              <a:avLst/>
            </a:prstGeom>
            <a:solidFill>
              <a:srgbClr val="EBEAEA"/>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Cloud</a:t>
              </a:r>
              <a:b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security</a:t>
              </a:r>
            </a:p>
          </p:txBody>
        </p:sp>
        <p:sp>
          <p:nvSpPr>
            <p:cNvPr id="72" name="Rectangle 71">
              <a:extLst>
                <a:ext uri="{FF2B5EF4-FFF2-40B4-BE49-F238E27FC236}">
                  <a16:creationId xmlns:a16="http://schemas.microsoft.com/office/drawing/2014/main" id="{DBF7542B-1976-4EBD-B03B-438C7CD4F2C9}"/>
                </a:ext>
              </a:extLst>
            </p:cNvPr>
            <p:cNvSpPr/>
            <p:nvPr/>
          </p:nvSpPr>
          <p:spPr bwMode="auto">
            <a:xfrm>
              <a:off x="7880869" y="5883179"/>
              <a:ext cx="65196" cy="274320"/>
            </a:xfrm>
            <a:prstGeom prst="rect">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B5D0609D-8157-4A96-B2B4-CCD2C6557B46}"/>
              </a:ext>
            </a:extLst>
          </p:cNvPr>
          <p:cNvGrpSpPr/>
          <p:nvPr/>
        </p:nvGrpSpPr>
        <p:grpSpPr>
          <a:xfrm>
            <a:off x="5402377" y="5780730"/>
            <a:ext cx="1764951" cy="763153"/>
            <a:chOff x="5874859" y="5638763"/>
            <a:chExt cx="1764951" cy="763153"/>
          </a:xfrm>
        </p:grpSpPr>
        <p:sp>
          <p:nvSpPr>
            <p:cNvPr id="73" name="Rectangle 72">
              <a:extLst>
                <a:ext uri="{FF2B5EF4-FFF2-40B4-BE49-F238E27FC236}">
                  <a16:creationId xmlns:a16="http://schemas.microsoft.com/office/drawing/2014/main" id="{FB52978C-552F-4958-BDFA-A506DCAE49FB}"/>
                </a:ext>
              </a:extLst>
            </p:cNvPr>
            <p:cNvSpPr/>
            <p:nvPr/>
          </p:nvSpPr>
          <p:spPr bwMode="auto">
            <a:xfrm>
              <a:off x="5874859" y="5638763"/>
              <a:ext cx="1764951" cy="763153"/>
            </a:xfrm>
            <a:prstGeom prst="rect">
              <a:avLst/>
            </a:prstGeom>
            <a:solidFill>
              <a:srgbClr val="EBEAEA"/>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Cloud</a:t>
              </a:r>
              <a:b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governance</a:t>
              </a:r>
            </a:p>
          </p:txBody>
        </p:sp>
        <p:sp>
          <p:nvSpPr>
            <p:cNvPr id="75" name="Rectangle 74">
              <a:extLst>
                <a:ext uri="{FF2B5EF4-FFF2-40B4-BE49-F238E27FC236}">
                  <a16:creationId xmlns:a16="http://schemas.microsoft.com/office/drawing/2014/main" id="{58BE3083-794B-417E-8878-F36D5509D784}"/>
                </a:ext>
              </a:extLst>
            </p:cNvPr>
            <p:cNvSpPr/>
            <p:nvPr/>
          </p:nvSpPr>
          <p:spPr bwMode="auto">
            <a:xfrm>
              <a:off x="5874859" y="5883179"/>
              <a:ext cx="65196" cy="274320"/>
            </a:xfrm>
            <a:prstGeom prst="rect">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AA3787FD-5117-4038-8559-F459566877F8}"/>
              </a:ext>
            </a:extLst>
          </p:cNvPr>
          <p:cNvGrpSpPr/>
          <p:nvPr/>
        </p:nvGrpSpPr>
        <p:grpSpPr>
          <a:xfrm>
            <a:off x="3229322" y="5780730"/>
            <a:ext cx="1764951" cy="763153"/>
            <a:chOff x="3982263" y="5638763"/>
            <a:chExt cx="1764951" cy="763153"/>
          </a:xfrm>
        </p:grpSpPr>
        <p:sp>
          <p:nvSpPr>
            <p:cNvPr id="74" name="Rectangle 73">
              <a:extLst>
                <a:ext uri="{FF2B5EF4-FFF2-40B4-BE49-F238E27FC236}">
                  <a16:creationId xmlns:a16="http://schemas.microsoft.com/office/drawing/2014/main" id="{34AE4674-464F-4F26-BC5C-987B0699AD17}"/>
                </a:ext>
              </a:extLst>
            </p:cNvPr>
            <p:cNvSpPr/>
            <p:nvPr/>
          </p:nvSpPr>
          <p:spPr bwMode="auto">
            <a:xfrm>
              <a:off x="3982263" y="5638763"/>
              <a:ext cx="1764951" cy="763153"/>
            </a:xfrm>
            <a:prstGeom prst="rect">
              <a:avLst/>
            </a:prstGeom>
            <a:solidFill>
              <a:srgbClr val="EBEAEA"/>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Landing zone</a:t>
              </a:r>
              <a:b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br>
              <a:r>
                <a:rPr kumimoji="0" lang="en-US" sz="1600" b="0" i="0" u="none" strike="noStrike" kern="1200" cap="none" spc="0" normalizeH="0" baseline="0" noProof="0" dirty="0">
                  <a:ln>
                    <a:noFill/>
                  </a:ln>
                  <a:solidFill>
                    <a:srgbClr val="0078D3"/>
                  </a:solidFill>
                  <a:effectLst/>
                  <a:uLnTx/>
                  <a:uFillTx/>
                  <a:latin typeface="Segoe UI"/>
                  <a:ea typeface="Segoe UI" pitchFamily="34" charset="0"/>
                  <a:cs typeface="Segoe UI" pitchFamily="34" charset="0"/>
                </a:rPr>
                <a:t>considerations</a:t>
              </a:r>
            </a:p>
          </p:txBody>
        </p:sp>
        <p:sp>
          <p:nvSpPr>
            <p:cNvPr id="77" name="Rectangle 76">
              <a:extLst>
                <a:ext uri="{FF2B5EF4-FFF2-40B4-BE49-F238E27FC236}">
                  <a16:creationId xmlns:a16="http://schemas.microsoft.com/office/drawing/2014/main" id="{EF6FFFFA-9E64-4B76-AB18-59DFF8749053}"/>
                </a:ext>
              </a:extLst>
            </p:cNvPr>
            <p:cNvSpPr/>
            <p:nvPr/>
          </p:nvSpPr>
          <p:spPr bwMode="auto">
            <a:xfrm>
              <a:off x="5682018" y="5883179"/>
              <a:ext cx="65196" cy="274320"/>
            </a:xfrm>
            <a:prstGeom prst="rect">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78" name="Connector: Elbow 77">
            <a:extLst>
              <a:ext uri="{FF2B5EF4-FFF2-40B4-BE49-F238E27FC236}">
                <a16:creationId xmlns:a16="http://schemas.microsoft.com/office/drawing/2014/main" id="{966D6F33-52D2-476C-8303-AD0061C31CE4}"/>
              </a:ext>
            </a:extLst>
          </p:cNvPr>
          <p:cNvCxnSpPr>
            <a:cxnSpLocks/>
          </p:cNvCxnSpPr>
          <p:nvPr/>
        </p:nvCxnSpPr>
        <p:spPr>
          <a:xfrm rot="5400000">
            <a:off x="4525641" y="5525132"/>
            <a:ext cx="888983" cy="385367"/>
          </a:xfrm>
          <a:prstGeom prst="bentConnector2">
            <a:avLst/>
          </a:prstGeom>
          <a:ln w="50800" cap="flat">
            <a:solidFill>
              <a:srgbClr val="3B3C41"/>
            </a:solidFill>
            <a:prstDash val="solid"/>
            <a:headEnd type="none" w="sm" len="sm"/>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9E3DC1E-BBFD-43B7-9D32-03C65DE8747F}"/>
              </a:ext>
            </a:extLst>
          </p:cNvPr>
          <p:cNvCxnSpPr>
            <a:cxnSpLocks/>
          </p:cNvCxnSpPr>
          <p:nvPr/>
        </p:nvCxnSpPr>
        <p:spPr>
          <a:xfrm rot="16200000" flipH="1">
            <a:off x="4979462" y="5525133"/>
            <a:ext cx="888983" cy="385367"/>
          </a:xfrm>
          <a:prstGeom prst="bentConnector2">
            <a:avLst/>
          </a:prstGeom>
          <a:ln w="50800" cap="flat">
            <a:solidFill>
              <a:srgbClr val="3B3C41"/>
            </a:solidFill>
            <a:prstDash val="solid"/>
            <a:headEnd type="none" w="sm" len="sm"/>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C9E782C-31CB-4388-8A05-5411AA52C91E}"/>
              </a:ext>
            </a:extLst>
          </p:cNvPr>
          <p:cNvCxnSpPr>
            <a:cxnSpLocks/>
          </p:cNvCxnSpPr>
          <p:nvPr/>
        </p:nvCxnSpPr>
        <p:spPr>
          <a:xfrm rot="16200000" flipH="1">
            <a:off x="7131702" y="5525133"/>
            <a:ext cx="888983" cy="385367"/>
          </a:xfrm>
          <a:prstGeom prst="bentConnector2">
            <a:avLst/>
          </a:prstGeom>
          <a:ln w="50800" cap="flat">
            <a:solidFill>
              <a:srgbClr val="3B3C41"/>
            </a:solidFill>
            <a:prstDash val="solid"/>
            <a:headEnd type="none" w="sm" len="sm"/>
            <a:tailEnd type="arrow" w="med" len="med"/>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602D850-DCDC-4C52-AB62-51CBAE7E2319}"/>
              </a:ext>
            </a:extLst>
          </p:cNvPr>
          <p:cNvSpPr txBox="1"/>
          <p:nvPr/>
        </p:nvSpPr>
        <p:spPr>
          <a:xfrm>
            <a:off x="3221380" y="465911"/>
            <a:ext cx="574924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C41"/>
                </a:solidFill>
                <a:effectLst/>
                <a:uLnTx/>
                <a:uFillTx/>
                <a:latin typeface="Segoe UI Semibold" panose="020B0702040204020203" pitchFamily="34" charset="0"/>
                <a:ea typeface="+mn-ea"/>
                <a:cs typeface="Segoe UI Semibold" panose="020B0702040204020203" pitchFamily="34" charset="0"/>
              </a:rPr>
              <a:t>Refactor to enterprise readiness </a:t>
            </a:r>
            <a:br>
              <a:rPr kumimoji="0" lang="en-US" sz="1800" b="0" i="0" u="none" strike="noStrike" kern="1200" cap="none" spc="0" normalizeH="0" baseline="0" noProof="0" dirty="0">
                <a:ln>
                  <a:noFill/>
                </a:ln>
                <a:solidFill>
                  <a:srgbClr val="3B3C4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3B3C41"/>
                </a:solidFill>
                <a:effectLst/>
                <a:uLnTx/>
                <a:uFillTx/>
                <a:latin typeface="Segoe UI Semibold" panose="020B0702040204020203" pitchFamily="34" charset="0"/>
                <a:ea typeface="+mn-ea"/>
                <a:cs typeface="Segoe UI Semibold" panose="020B0702040204020203" pitchFamily="34" charset="0"/>
              </a:rPr>
              <a:t>during this process</a:t>
            </a:r>
          </a:p>
        </p:txBody>
      </p:sp>
      <p:sp>
        <p:nvSpPr>
          <p:cNvPr id="11" name="Rectangle 10">
            <a:extLst>
              <a:ext uri="{FF2B5EF4-FFF2-40B4-BE49-F238E27FC236}">
                <a16:creationId xmlns:a16="http://schemas.microsoft.com/office/drawing/2014/main" id="{B9150F2C-E10E-4BA5-B01C-ED5897E521CD}"/>
              </a:ext>
            </a:extLst>
          </p:cNvPr>
          <p:cNvSpPr/>
          <p:nvPr/>
        </p:nvSpPr>
        <p:spPr bwMode="auto">
          <a:xfrm>
            <a:off x="4846985" y="2387472"/>
            <a:ext cx="4193233" cy="2885843"/>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5773AA83-DA6B-49B3-84E8-6243C4C41ED9}"/>
              </a:ext>
            </a:extLst>
          </p:cNvPr>
          <p:cNvCxnSpPr>
            <a:cxnSpLocks/>
            <a:endCxn id="37" idx="2"/>
          </p:cNvCxnSpPr>
          <p:nvPr/>
        </p:nvCxnSpPr>
        <p:spPr>
          <a:xfrm flipV="1">
            <a:off x="6096000" y="1112242"/>
            <a:ext cx="0" cy="1275234"/>
          </a:xfrm>
          <a:prstGeom prst="line">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9435362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dirty="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Analyze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dirty="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dirty="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3513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9630389" cy="1793104"/>
          </a:xfrm>
        </p:spPr>
        <p:txBody>
          <a:bodyPr/>
          <a:lstStyle/>
          <a:p>
            <a:r>
              <a:rPr lang="en-US" sz="4000" dirty="0"/>
              <a:t>Best practices</a:t>
            </a:r>
          </a:p>
        </p:txBody>
      </p:sp>
    </p:spTree>
    <p:extLst>
      <p:ext uri="{BB962C8B-B14F-4D97-AF65-F5344CB8AC3E}">
        <p14:creationId xmlns:p14="http://schemas.microsoft.com/office/powerpoint/2010/main" val="30721571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F13E4B-EDAE-4C0C-9B45-4672494826CC}"/>
              </a:ext>
            </a:extLst>
          </p:cNvPr>
          <p:cNvSpPr>
            <a:spLocks noGrp="1"/>
          </p:cNvSpPr>
          <p:nvPr>
            <p:ph type="title"/>
          </p:nvPr>
        </p:nvSpPr>
        <p:spPr/>
        <p:txBody>
          <a:bodyPr/>
          <a:lstStyle/>
          <a:p>
            <a:r>
              <a:rPr lang="de-DE" dirty="0"/>
              <a:t>Azure Architecture Center</a:t>
            </a:r>
          </a:p>
        </p:txBody>
      </p:sp>
      <p:pic>
        <p:nvPicPr>
          <p:cNvPr id="8" name="Picture 7">
            <a:extLst>
              <a:ext uri="{FF2B5EF4-FFF2-40B4-BE49-F238E27FC236}">
                <a16:creationId xmlns:a16="http://schemas.microsoft.com/office/drawing/2014/main" id="{07354BD4-B779-4526-A5B4-B4A361B4A5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996" y="1109759"/>
            <a:ext cx="7333503" cy="5233243"/>
          </a:xfrm>
          <a:prstGeom prst="rect">
            <a:avLst/>
          </a:prstGeom>
        </p:spPr>
      </p:pic>
      <p:pic>
        <p:nvPicPr>
          <p:cNvPr id="6" name="Picture 5">
            <a:extLst>
              <a:ext uri="{FF2B5EF4-FFF2-40B4-BE49-F238E27FC236}">
                <a16:creationId xmlns:a16="http://schemas.microsoft.com/office/drawing/2014/main" id="{33E72E5A-C9F4-4A97-A094-0099F91B4B3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1725" y="620429"/>
            <a:ext cx="6770740" cy="4819301"/>
          </a:xfrm>
          <a:prstGeom prst="rect">
            <a:avLst/>
          </a:prstGeom>
        </p:spPr>
      </p:pic>
    </p:spTree>
    <p:extLst>
      <p:ext uri="{BB962C8B-B14F-4D97-AF65-F5344CB8AC3E}">
        <p14:creationId xmlns:p14="http://schemas.microsoft.com/office/powerpoint/2010/main" val="409650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058FBDA-CAC3-46A9-9EBB-1E0DFA2DF8D4}"/>
              </a:ext>
            </a:extLst>
          </p:cNvPr>
          <p:cNvSpPr>
            <a:spLocks noGrp="1"/>
          </p:cNvSpPr>
          <p:nvPr>
            <p:ph type="title"/>
          </p:nvPr>
        </p:nvSpPr>
        <p:spPr>
          <a:xfrm>
            <a:off x="455613" y="555625"/>
            <a:ext cx="8419029" cy="814388"/>
          </a:xfrm>
        </p:spPr>
        <p:txBody>
          <a:bodyPr wrap="square" anchor="t">
            <a:normAutofit fontScale="90000"/>
          </a:bodyPr>
          <a:lstStyle/>
          <a:p>
            <a:r>
              <a:rPr lang="en-US" dirty="0"/>
              <a:t>Equip your staff with the technical skills needed to begin a cloud adoption effort and prepare your environment for the assets and workloads you’ll move to the cloud.</a:t>
            </a:r>
          </a:p>
          <a:p>
            <a:endParaRPr lang="en-US" dirty="0"/>
          </a:p>
        </p:txBody>
      </p:sp>
      <p:grpSp>
        <p:nvGrpSpPr>
          <p:cNvPr id="2" name="Group 1">
            <a:extLst>
              <a:ext uri="{FF2B5EF4-FFF2-40B4-BE49-F238E27FC236}">
                <a16:creationId xmlns:a16="http://schemas.microsoft.com/office/drawing/2014/main" id="{4DA749E9-CA68-47D0-A56B-1AA7A82C91A3}"/>
              </a:ext>
            </a:extLst>
          </p:cNvPr>
          <p:cNvGrpSpPr/>
          <p:nvPr/>
        </p:nvGrpSpPr>
        <p:grpSpPr>
          <a:xfrm>
            <a:off x="733871" y="2656701"/>
            <a:ext cx="10724258" cy="2491243"/>
            <a:chOff x="785723" y="3016465"/>
            <a:chExt cx="10724258" cy="2491243"/>
          </a:xfrm>
        </p:grpSpPr>
        <p:sp>
          <p:nvSpPr>
            <p:cNvPr id="3" name="Oval 2">
              <a:extLst>
                <a:ext uri="{FF2B5EF4-FFF2-40B4-BE49-F238E27FC236}">
                  <a16:creationId xmlns:a16="http://schemas.microsoft.com/office/drawing/2014/main" id="{EE5C0A9B-D850-4F39-AF56-33E50A09876A}"/>
                </a:ext>
              </a:extLst>
            </p:cNvPr>
            <p:cNvSpPr/>
            <p:nvPr/>
          </p:nvSpPr>
          <p:spPr>
            <a:xfrm>
              <a:off x="785723" y="3016465"/>
              <a:ext cx="929657" cy="929657"/>
            </a:xfrm>
            <a:prstGeom prst="ellipse">
              <a:avLst/>
            </a:prstGeom>
            <a:solidFill>
              <a:schemeClr val="tx2"/>
            </a:solidFill>
          </p:spPr>
          <p:style>
            <a:lnRef idx="0">
              <a:schemeClr val="dk1">
                <a:hueOff val="0"/>
                <a:satOff val="0"/>
                <a:lumOff val="0"/>
                <a:alphaOff val="0"/>
              </a:schemeClr>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4" name="Rectangle 3" descr="Cloud">
              <a:extLst>
                <a:ext uri="{FF2B5EF4-FFF2-40B4-BE49-F238E27FC236}">
                  <a16:creationId xmlns:a16="http://schemas.microsoft.com/office/drawing/2014/main" id="{4EE1D961-586D-485A-89A2-3143B297738B}"/>
                </a:ext>
              </a:extLst>
            </p:cNvPr>
            <p:cNvSpPr/>
            <p:nvPr/>
          </p:nvSpPr>
          <p:spPr>
            <a:xfrm>
              <a:off x="980951" y="3211693"/>
              <a:ext cx="539201" cy="539201"/>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AF2A8F4C-0FD4-49A2-B462-DA329F029816}"/>
                </a:ext>
              </a:extLst>
            </p:cNvPr>
            <p:cNvSpPr/>
            <p:nvPr/>
          </p:nvSpPr>
          <p:spPr>
            <a:xfrm>
              <a:off x="1914593" y="3016465"/>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a:rPr>
                <a:t>Azure subscriptions</a:t>
              </a:r>
              <a:endParaRPr lang="en-US" sz="1800" kern="1200" dirty="0"/>
            </a:p>
          </p:txBody>
        </p:sp>
        <p:sp>
          <p:nvSpPr>
            <p:cNvPr id="8" name="Oval 7">
              <a:extLst>
                <a:ext uri="{FF2B5EF4-FFF2-40B4-BE49-F238E27FC236}">
                  <a16:creationId xmlns:a16="http://schemas.microsoft.com/office/drawing/2014/main" id="{7615D788-3B3C-4DDC-891A-0A25EEFF5C38}"/>
                </a:ext>
              </a:extLst>
            </p:cNvPr>
            <p:cNvSpPr/>
            <p:nvPr/>
          </p:nvSpPr>
          <p:spPr>
            <a:xfrm>
              <a:off x="4487751" y="3016465"/>
              <a:ext cx="929657" cy="929657"/>
            </a:xfrm>
            <a:prstGeom prst="ellipse">
              <a:avLst/>
            </a:prstGeom>
            <a:solidFill>
              <a:schemeClr val="tx2"/>
            </a:solidFill>
          </p:spPr>
          <p:style>
            <a:lnRef idx="0">
              <a:schemeClr val="dk1">
                <a:hueOff val="0"/>
                <a:satOff val="0"/>
                <a:lumOff val="0"/>
                <a:alphaOff val="0"/>
              </a:schemeClr>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9" name="Rectangle 8" descr="Handshake">
              <a:extLst>
                <a:ext uri="{FF2B5EF4-FFF2-40B4-BE49-F238E27FC236}">
                  <a16:creationId xmlns:a16="http://schemas.microsoft.com/office/drawing/2014/main" id="{2F47A66C-AA86-48E9-8069-1484EE10AD5B}"/>
                </a:ext>
              </a:extLst>
            </p:cNvPr>
            <p:cNvSpPr/>
            <p:nvPr/>
          </p:nvSpPr>
          <p:spPr>
            <a:xfrm>
              <a:off x="4682979" y="3211693"/>
              <a:ext cx="539201" cy="539201"/>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Freeform: Shape 9">
              <a:extLst>
                <a:ext uri="{FF2B5EF4-FFF2-40B4-BE49-F238E27FC236}">
                  <a16:creationId xmlns:a16="http://schemas.microsoft.com/office/drawing/2014/main" id="{23F1FC7E-2CD3-4E18-A382-638617257BE2}"/>
                </a:ext>
              </a:extLst>
            </p:cNvPr>
            <p:cNvSpPr/>
            <p:nvPr/>
          </p:nvSpPr>
          <p:spPr>
            <a:xfrm>
              <a:off x="5616620" y="3016465"/>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latin typeface="Segoe"/>
                </a:rPr>
                <a:t>Networking</a:t>
              </a:r>
            </a:p>
          </p:txBody>
        </p:sp>
        <p:sp>
          <p:nvSpPr>
            <p:cNvPr id="11" name="Oval 10">
              <a:extLst>
                <a:ext uri="{FF2B5EF4-FFF2-40B4-BE49-F238E27FC236}">
                  <a16:creationId xmlns:a16="http://schemas.microsoft.com/office/drawing/2014/main" id="{6AED495D-43D0-4811-9368-DCCAA3489CF6}"/>
                </a:ext>
              </a:extLst>
            </p:cNvPr>
            <p:cNvSpPr/>
            <p:nvPr/>
          </p:nvSpPr>
          <p:spPr>
            <a:xfrm>
              <a:off x="8189778" y="3016465"/>
              <a:ext cx="929657" cy="929657"/>
            </a:xfrm>
            <a:prstGeom prst="ellipse">
              <a:avLst/>
            </a:prstGeom>
            <a:solidFill>
              <a:schemeClr val="tx2"/>
            </a:solidFill>
          </p:spPr>
          <p:style>
            <a:lnRef idx="0">
              <a:schemeClr val="dk1">
                <a:hueOff val="0"/>
                <a:satOff val="0"/>
                <a:lumOff val="0"/>
                <a:alphaOff val="0"/>
              </a:schemeClr>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12" name="Rectangle 11" descr="Employee Badge">
              <a:extLst>
                <a:ext uri="{FF2B5EF4-FFF2-40B4-BE49-F238E27FC236}">
                  <a16:creationId xmlns:a16="http://schemas.microsoft.com/office/drawing/2014/main" id="{86B7C6CF-F138-4527-AAD2-E670ACDBCEC3}"/>
                </a:ext>
              </a:extLst>
            </p:cNvPr>
            <p:cNvSpPr/>
            <p:nvPr/>
          </p:nvSpPr>
          <p:spPr>
            <a:xfrm>
              <a:off x="8385006" y="3211693"/>
              <a:ext cx="539201" cy="539201"/>
            </a:xfrm>
            <a:prstGeom prst="rect">
              <a:avLst/>
            </a:pr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33285DEC-B1AE-4D79-A8F4-B531B233100E}"/>
                </a:ext>
              </a:extLst>
            </p:cNvPr>
            <p:cNvSpPr/>
            <p:nvPr/>
          </p:nvSpPr>
          <p:spPr>
            <a:xfrm>
              <a:off x="9318647" y="3016465"/>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a:rPr>
                <a:t>Identity management</a:t>
              </a:r>
            </a:p>
          </p:txBody>
        </p:sp>
        <p:sp>
          <p:nvSpPr>
            <p:cNvPr id="14" name="Oval 13">
              <a:extLst>
                <a:ext uri="{FF2B5EF4-FFF2-40B4-BE49-F238E27FC236}">
                  <a16:creationId xmlns:a16="http://schemas.microsoft.com/office/drawing/2014/main" id="{38956A00-C87B-4EE5-9804-CD63648898C6}"/>
                </a:ext>
              </a:extLst>
            </p:cNvPr>
            <p:cNvSpPr/>
            <p:nvPr/>
          </p:nvSpPr>
          <p:spPr>
            <a:xfrm>
              <a:off x="785723" y="4578051"/>
              <a:ext cx="929657" cy="929657"/>
            </a:xfrm>
            <a:prstGeom prst="ellipse">
              <a:avLst/>
            </a:prstGeom>
            <a:solidFill>
              <a:schemeClr val="tx2"/>
            </a:solidFill>
          </p:spPr>
          <p:style>
            <a:lnRef idx="0">
              <a:schemeClr val="dk1">
                <a:hueOff val="0"/>
                <a:satOff val="0"/>
                <a:lumOff val="0"/>
                <a:alphaOff val="0"/>
              </a:schemeClr>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15" name="Rectangle 14" descr="Lock">
              <a:extLst>
                <a:ext uri="{FF2B5EF4-FFF2-40B4-BE49-F238E27FC236}">
                  <a16:creationId xmlns:a16="http://schemas.microsoft.com/office/drawing/2014/main" id="{978DFAB4-63E5-4470-B7C7-E5CCEF4EB5F0}"/>
                </a:ext>
              </a:extLst>
            </p:cNvPr>
            <p:cNvSpPr/>
            <p:nvPr/>
          </p:nvSpPr>
          <p:spPr>
            <a:xfrm>
              <a:off x="980951" y="4773279"/>
              <a:ext cx="539201" cy="539201"/>
            </a:xfrm>
            <a:prstGeom prst="rect">
              <a:avLst/>
            </a:prstGeom>
            <a: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74079127-A8D8-43E0-B322-41FAB05541D5}"/>
                </a:ext>
              </a:extLst>
            </p:cNvPr>
            <p:cNvSpPr/>
            <p:nvPr/>
          </p:nvSpPr>
          <p:spPr>
            <a:xfrm>
              <a:off x="1914593" y="4578051"/>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a:rPr>
                <a:t>Storage security</a:t>
              </a:r>
            </a:p>
          </p:txBody>
        </p:sp>
        <p:sp>
          <p:nvSpPr>
            <p:cNvPr id="17" name="Oval 16">
              <a:extLst>
                <a:ext uri="{FF2B5EF4-FFF2-40B4-BE49-F238E27FC236}">
                  <a16:creationId xmlns:a16="http://schemas.microsoft.com/office/drawing/2014/main" id="{B9BDA621-DAB0-4BC6-966D-5F335B4A65B9}"/>
                </a:ext>
              </a:extLst>
            </p:cNvPr>
            <p:cNvSpPr/>
            <p:nvPr/>
          </p:nvSpPr>
          <p:spPr>
            <a:xfrm>
              <a:off x="4487751" y="4578051"/>
              <a:ext cx="929657" cy="929657"/>
            </a:xfrm>
            <a:prstGeom prst="ellipse">
              <a:avLst/>
            </a:prstGeom>
            <a:solidFill>
              <a:schemeClr val="tx2"/>
            </a:solidFill>
            <a:ln>
              <a:noFill/>
            </a:ln>
          </p:spPr>
          <p:style>
            <a:lnRef idx="0">
              <a:scrgbClr r="0" g="0" b="0"/>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18" name="Rectangle 17" descr="Database">
              <a:extLst>
                <a:ext uri="{FF2B5EF4-FFF2-40B4-BE49-F238E27FC236}">
                  <a16:creationId xmlns:a16="http://schemas.microsoft.com/office/drawing/2014/main" id="{98BA5AAD-224E-4FAA-9653-5E440861E8F3}"/>
                </a:ext>
              </a:extLst>
            </p:cNvPr>
            <p:cNvSpPr/>
            <p:nvPr/>
          </p:nvSpPr>
          <p:spPr>
            <a:xfrm>
              <a:off x="4682979" y="4773279"/>
              <a:ext cx="539201" cy="539201"/>
            </a:xfrm>
            <a:prstGeom prst="rect">
              <a:avLst/>
            </a:prstGeom>
            <a: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AEFC6158-DE7E-4391-8F1D-3A85B0259860}"/>
                </a:ext>
              </a:extLst>
            </p:cNvPr>
            <p:cNvSpPr/>
            <p:nvPr/>
          </p:nvSpPr>
          <p:spPr>
            <a:xfrm>
              <a:off x="5616620" y="4578051"/>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a:rPr>
                <a:t>Database security</a:t>
              </a:r>
            </a:p>
          </p:txBody>
        </p:sp>
        <p:sp>
          <p:nvSpPr>
            <p:cNvPr id="20" name="Oval 19">
              <a:extLst>
                <a:ext uri="{FF2B5EF4-FFF2-40B4-BE49-F238E27FC236}">
                  <a16:creationId xmlns:a16="http://schemas.microsoft.com/office/drawing/2014/main" id="{11F656FC-3EC1-44C4-B2DE-68D505F0EA1F}"/>
                </a:ext>
              </a:extLst>
            </p:cNvPr>
            <p:cNvSpPr/>
            <p:nvPr/>
          </p:nvSpPr>
          <p:spPr>
            <a:xfrm>
              <a:off x="8189778" y="4578051"/>
              <a:ext cx="929657" cy="929657"/>
            </a:xfrm>
            <a:prstGeom prst="ellipse">
              <a:avLst/>
            </a:prstGeom>
            <a:solidFill>
              <a:schemeClr val="tx2"/>
            </a:solidFill>
          </p:spPr>
          <p:style>
            <a:lnRef idx="0">
              <a:schemeClr val="dk1">
                <a:hueOff val="0"/>
                <a:satOff val="0"/>
                <a:lumOff val="0"/>
                <a:alphaOff val="0"/>
              </a:schemeClr>
            </a:lnRef>
            <a:fillRef idx="1">
              <a:scrgbClr r="0" g="0" b="0"/>
            </a:fillRef>
            <a:effectRef idx="0">
              <a:schemeClr val="dk1">
                <a:tint val="40000"/>
                <a:hueOff val="0"/>
                <a:satOff val="0"/>
                <a:lumOff val="0"/>
                <a:alphaOff val="0"/>
              </a:schemeClr>
            </a:effectRef>
            <a:fontRef idx="minor">
              <a:schemeClr val="dk1">
                <a:hueOff val="0"/>
                <a:satOff val="0"/>
                <a:lumOff val="0"/>
                <a:alphaOff val="0"/>
              </a:schemeClr>
            </a:fontRef>
          </p:style>
        </p:sp>
        <p:sp>
          <p:nvSpPr>
            <p:cNvPr id="21" name="Rectangle 20" descr="Coins">
              <a:extLst>
                <a:ext uri="{FF2B5EF4-FFF2-40B4-BE49-F238E27FC236}">
                  <a16:creationId xmlns:a16="http://schemas.microsoft.com/office/drawing/2014/main" id="{6DB9542B-64D3-4256-87C6-6560F30DDCDA}"/>
                </a:ext>
              </a:extLst>
            </p:cNvPr>
            <p:cNvSpPr/>
            <p:nvPr/>
          </p:nvSpPr>
          <p:spPr>
            <a:xfrm>
              <a:off x="8385006" y="4773279"/>
              <a:ext cx="539201" cy="539201"/>
            </a:xfrm>
            <a:prstGeom prst="rect">
              <a:avLst/>
            </a:prstGeom>
            <a: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9FAABA32-419A-4CE2-BA0D-AFF163CCCA94}"/>
                </a:ext>
              </a:extLst>
            </p:cNvPr>
            <p:cNvSpPr/>
            <p:nvPr/>
          </p:nvSpPr>
          <p:spPr>
            <a:xfrm>
              <a:off x="9318647" y="4578051"/>
              <a:ext cx="2191334" cy="929657"/>
            </a:xfrm>
            <a:custGeom>
              <a:avLst/>
              <a:gdLst>
                <a:gd name="connsiteX0" fmla="*/ 0 w 2191334"/>
                <a:gd name="connsiteY0" fmla="*/ 0 h 929657"/>
                <a:gd name="connsiteX1" fmla="*/ 2191334 w 2191334"/>
                <a:gd name="connsiteY1" fmla="*/ 0 h 929657"/>
                <a:gd name="connsiteX2" fmla="*/ 2191334 w 2191334"/>
                <a:gd name="connsiteY2" fmla="*/ 929657 h 929657"/>
                <a:gd name="connsiteX3" fmla="*/ 0 w 2191334"/>
                <a:gd name="connsiteY3" fmla="*/ 929657 h 929657"/>
                <a:gd name="connsiteX4" fmla="*/ 0 w 2191334"/>
                <a:gd name="connsiteY4" fmla="*/ 0 h 92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334" h="929657">
                  <a:moveTo>
                    <a:pt x="0" y="0"/>
                  </a:moveTo>
                  <a:lnTo>
                    <a:pt x="2191334" y="0"/>
                  </a:lnTo>
                  <a:lnTo>
                    <a:pt x="2191334" y="929657"/>
                  </a:lnTo>
                  <a:lnTo>
                    <a:pt x="0" y="9296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Segoe"/>
                </a:rPr>
                <a:t>Cost management</a:t>
              </a:r>
            </a:p>
          </p:txBody>
        </p:sp>
      </p:grpSp>
      <p:sp>
        <p:nvSpPr>
          <p:cNvPr id="6" name="TextBox 5">
            <a:extLst>
              <a:ext uri="{FF2B5EF4-FFF2-40B4-BE49-F238E27FC236}">
                <a16:creationId xmlns:a16="http://schemas.microsoft.com/office/drawing/2014/main" id="{709A3FD0-8E62-4F85-B8E5-BF8FE84D201D}"/>
              </a:ext>
            </a:extLst>
          </p:cNvPr>
          <p:cNvSpPr txBox="1"/>
          <p:nvPr/>
        </p:nvSpPr>
        <p:spPr>
          <a:xfrm>
            <a:off x="7275032" y="6029992"/>
            <a:ext cx="4587025" cy="544765"/>
          </a:xfrm>
          <a:prstGeom prst="rect">
            <a:avLst/>
          </a:prstGeom>
          <a:noFill/>
        </p:spPr>
        <p:txBody>
          <a:bodyPr wrap="none" lIns="182880" tIns="146304" rIns="182880" bIns="146304" rtlCol="0">
            <a:spAutoFit/>
          </a:bodyPr>
          <a:lstStyle/>
          <a:p>
            <a:pPr>
              <a:lnSpc>
                <a:spcPct val="90000"/>
              </a:lnSpc>
              <a:spcAft>
                <a:spcPts val="600"/>
              </a:spcAft>
            </a:pPr>
            <a:r>
              <a:rPr lang="en-US" sz="1800" dirty="0">
                <a:solidFill>
                  <a:schemeClr val="tx2"/>
                </a:solidFill>
              </a:rPr>
              <a:t>https://aka.ms/adopt/ready-bestpractices</a:t>
            </a:r>
          </a:p>
        </p:txBody>
      </p:sp>
    </p:spTree>
    <p:extLst>
      <p:ext uri="{BB962C8B-B14F-4D97-AF65-F5344CB8AC3E}">
        <p14:creationId xmlns:p14="http://schemas.microsoft.com/office/powerpoint/2010/main" val="20458459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4707-13CD-4598-941B-03695010990F}"/>
              </a:ext>
            </a:extLst>
          </p:cNvPr>
          <p:cNvSpPr>
            <a:spLocks noGrp="1"/>
          </p:cNvSpPr>
          <p:nvPr>
            <p:ph type="title"/>
          </p:nvPr>
        </p:nvSpPr>
        <p:spPr/>
        <p:txBody>
          <a:bodyPr/>
          <a:lstStyle/>
          <a:p>
            <a:r>
              <a:rPr lang="en-US" sz="2800" dirty="0">
                <a:solidFill>
                  <a:schemeClr val="accent3"/>
                </a:solidFill>
                <a:latin typeface="Segoe UI Semibold" panose="020B0702040204020203" pitchFamily="34" charset="0"/>
                <a:cs typeface="Segoe UI Semibold" panose="020B0702040204020203" pitchFamily="34" charset="0"/>
              </a:rPr>
              <a:t>Cloud Adoption Framework: </a:t>
            </a:r>
            <a:r>
              <a:rPr lang="en-US" dirty="0">
                <a:solidFill>
                  <a:schemeClr val="tx2"/>
                </a:solidFill>
              </a:rPr>
              <a:t>Ready</a:t>
            </a:r>
          </a:p>
        </p:txBody>
      </p:sp>
      <p:sp>
        <p:nvSpPr>
          <p:cNvPr id="3" name="Content Placeholder 2">
            <a:extLst>
              <a:ext uri="{FF2B5EF4-FFF2-40B4-BE49-F238E27FC236}">
                <a16:creationId xmlns:a16="http://schemas.microsoft.com/office/drawing/2014/main" id="{35174116-CAD6-4A7E-B636-7A1BE9C174DB}"/>
              </a:ext>
            </a:extLst>
          </p:cNvPr>
          <p:cNvSpPr>
            <a:spLocks noGrp="1"/>
          </p:cNvSpPr>
          <p:nvPr>
            <p:ph type="body" sz="quarter" idx="10"/>
          </p:nvPr>
        </p:nvSpPr>
        <p:spPr>
          <a:xfrm>
            <a:off x="455996" y="1922587"/>
            <a:ext cx="7113848" cy="603499"/>
          </a:xfrm>
        </p:spPr>
        <p:txBody>
          <a:bodyPr/>
          <a:lstStyle/>
          <a:p>
            <a:pPr marL="0" indent="0">
              <a:buNone/>
            </a:pPr>
            <a:r>
              <a:rPr lang="en-US" dirty="0"/>
              <a:t>The ‘Ready’ module establishes a cloud foundation or adoption target that can provide hosting for any adoption efforts. </a:t>
            </a:r>
          </a:p>
        </p:txBody>
      </p:sp>
      <p:sp>
        <p:nvSpPr>
          <p:cNvPr id="7" name="TextBox 6">
            <a:extLst>
              <a:ext uri="{FF2B5EF4-FFF2-40B4-BE49-F238E27FC236}">
                <a16:creationId xmlns:a16="http://schemas.microsoft.com/office/drawing/2014/main" id="{2DB85C15-05D7-4D66-9098-692B2C23F871}"/>
              </a:ext>
            </a:extLst>
          </p:cNvPr>
          <p:cNvSpPr txBox="1"/>
          <p:nvPr/>
        </p:nvSpPr>
        <p:spPr>
          <a:xfrm>
            <a:off x="2266604" y="2941423"/>
            <a:ext cx="3324976"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Azure setup guide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Azure setup guidance on the tools and approaches you need to create a landing zone.</a:t>
            </a:r>
          </a:p>
        </p:txBody>
      </p:sp>
      <p:sp>
        <p:nvSpPr>
          <p:cNvPr id="9" name="TextBox 8">
            <a:extLst>
              <a:ext uri="{FF2B5EF4-FFF2-40B4-BE49-F238E27FC236}">
                <a16:creationId xmlns:a16="http://schemas.microsoft.com/office/drawing/2014/main" id="{F0851F22-258E-48DF-8355-C120DC59B6B8}"/>
              </a:ext>
            </a:extLst>
          </p:cNvPr>
          <p:cNvSpPr txBox="1"/>
          <p:nvPr/>
        </p:nvSpPr>
        <p:spPr>
          <a:xfrm>
            <a:off x="2266604" y="4759157"/>
            <a:ext cx="3397005" cy="14773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Expand the blueprint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Meet the platform considerations of your cloud adoption plan by expanding your landing zone.</a:t>
            </a:r>
            <a:endParaRPr kumimoji="0" lang="en-US" sz="2800" b="0" i="0" u="none" strike="noStrike" kern="1200" cap="none" spc="0" normalizeH="0" baseline="0" noProof="0" dirty="0">
              <a:ln>
                <a:noFill/>
              </a:ln>
              <a:solidFill>
                <a:srgbClr val="000000"/>
              </a:solidFill>
              <a:effectLst/>
              <a:uLnTx/>
              <a:uFillTx/>
              <a:latin typeface="Segoe UI "/>
              <a:ea typeface="+mn-ea"/>
              <a:cs typeface="+mn-cs"/>
            </a:endParaRPr>
          </a:p>
        </p:txBody>
      </p:sp>
      <p:sp>
        <p:nvSpPr>
          <p:cNvPr id="11" name="TextBox 10">
            <a:extLst>
              <a:ext uri="{FF2B5EF4-FFF2-40B4-BE49-F238E27FC236}">
                <a16:creationId xmlns:a16="http://schemas.microsoft.com/office/drawing/2014/main" id="{CB68C5DA-2416-4CFB-9D28-D360EFA4BB5A}"/>
              </a:ext>
            </a:extLst>
          </p:cNvPr>
          <p:cNvSpPr txBox="1"/>
          <p:nvPr/>
        </p:nvSpPr>
        <p:spPr>
          <a:xfrm>
            <a:off x="6871510" y="2941423"/>
            <a:ext cx="3718518" cy="14773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First landing zone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Choose the most appropriate landing zone option to establish a code-based starting point for your environment.</a:t>
            </a:r>
          </a:p>
        </p:txBody>
      </p:sp>
      <p:sp>
        <p:nvSpPr>
          <p:cNvPr id="13" name="TextBox 12">
            <a:extLst>
              <a:ext uri="{FF2B5EF4-FFF2-40B4-BE49-F238E27FC236}">
                <a16:creationId xmlns:a16="http://schemas.microsoft.com/office/drawing/2014/main" id="{7C1259A1-A763-4444-87DA-986837E50A1B}"/>
              </a:ext>
            </a:extLst>
          </p:cNvPr>
          <p:cNvSpPr txBox="1"/>
          <p:nvPr/>
        </p:nvSpPr>
        <p:spPr>
          <a:xfrm>
            <a:off x="6871510" y="4759157"/>
            <a:ext cx="2648667"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
                <a:ea typeface="+mn-ea"/>
                <a:cs typeface="+mn-cs"/>
              </a:rPr>
              <a:t>Validate landing zone modifications against best practices.</a:t>
            </a:r>
          </a:p>
        </p:txBody>
      </p:sp>
      <p:sp>
        <p:nvSpPr>
          <p:cNvPr id="14" name="TextBox 13">
            <a:extLst>
              <a:ext uri="{FF2B5EF4-FFF2-40B4-BE49-F238E27FC236}">
                <a16:creationId xmlns:a16="http://schemas.microsoft.com/office/drawing/2014/main" id="{24DABF43-5CBC-47DB-8DF6-8F697CF9C49E}"/>
              </a:ext>
            </a:extLst>
          </p:cNvPr>
          <p:cNvSpPr txBox="1"/>
          <p:nvPr/>
        </p:nvSpPr>
        <p:spPr>
          <a:xfrm>
            <a:off x="1701864" y="2937539"/>
            <a:ext cx="206788"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1</a:t>
            </a:r>
          </a:p>
        </p:txBody>
      </p:sp>
      <p:sp>
        <p:nvSpPr>
          <p:cNvPr id="15" name="TextBox 14">
            <a:extLst>
              <a:ext uri="{FF2B5EF4-FFF2-40B4-BE49-F238E27FC236}">
                <a16:creationId xmlns:a16="http://schemas.microsoft.com/office/drawing/2014/main" id="{77B990E6-DAF1-4B07-8067-5ADF4C50B2C8}"/>
              </a:ext>
            </a:extLst>
          </p:cNvPr>
          <p:cNvSpPr txBox="1"/>
          <p:nvPr/>
        </p:nvSpPr>
        <p:spPr>
          <a:xfrm>
            <a:off x="6435726" y="2937539"/>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2</a:t>
            </a:r>
          </a:p>
        </p:txBody>
      </p:sp>
      <p:sp>
        <p:nvSpPr>
          <p:cNvPr id="16" name="TextBox 15">
            <a:extLst>
              <a:ext uri="{FF2B5EF4-FFF2-40B4-BE49-F238E27FC236}">
                <a16:creationId xmlns:a16="http://schemas.microsoft.com/office/drawing/2014/main" id="{E8028D92-401C-4B0F-BE60-6CBADCA9F701}"/>
              </a:ext>
            </a:extLst>
          </p:cNvPr>
          <p:cNvSpPr txBox="1"/>
          <p:nvPr/>
        </p:nvSpPr>
        <p:spPr>
          <a:xfrm>
            <a:off x="1701864" y="4817637"/>
            <a:ext cx="28533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3</a:t>
            </a:r>
          </a:p>
        </p:txBody>
      </p:sp>
      <p:sp>
        <p:nvSpPr>
          <p:cNvPr id="17" name="TextBox 16">
            <a:extLst>
              <a:ext uri="{FF2B5EF4-FFF2-40B4-BE49-F238E27FC236}">
                <a16:creationId xmlns:a16="http://schemas.microsoft.com/office/drawing/2014/main" id="{1040E344-B7FD-4E87-91CC-A54CF11D2FC1}"/>
              </a:ext>
            </a:extLst>
          </p:cNvPr>
          <p:cNvSpPr txBox="1"/>
          <p:nvPr/>
        </p:nvSpPr>
        <p:spPr>
          <a:xfrm>
            <a:off x="6354764" y="4759157"/>
            <a:ext cx="29495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8D3"/>
                </a:solidFill>
                <a:effectLst/>
                <a:uLnTx/>
                <a:uFillTx/>
                <a:latin typeface="Segoe UI Semibold"/>
                <a:ea typeface="+mn-ea"/>
                <a:cs typeface="+mn-cs"/>
              </a:rPr>
              <a:t>4</a:t>
            </a:r>
          </a:p>
        </p:txBody>
      </p:sp>
    </p:spTree>
    <p:extLst>
      <p:ext uri="{BB962C8B-B14F-4D97-AF65-F5344CB8AC3E}">
        <p14:creationId xmlns:p14="http://schemas.microsoft.com/office/powerpoint/2010/main" val="3931856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4" presetClass="path" presetSubtype="0" decel="100000" fill="hold" grpId="1" nodeType="withEffect">
                                  <p:stCondLst>
                                    <p:cond delay="0"/>
                                  </p:stCondLst>
                                  <p:childTnLst>
                                    <p:animMotion origin="layout" path="M 3.125E-6 0.10023 L 3.125E-6 1.85185E-6 " pathEditMode="relative" rAng="0" ptsTypes="AA">
                                      <p:cBhvr>
                                        <p:cTn id="9" dur="750" fill="hold"/>
                                        <p:tgtEl>
                                          <p:spTgt spid="14"/>
                                        </p:tgtEl>
                                        <p:attrNameLst>
                                          <p:attrName>ppt_x</p:attrName>
                                          <p:attrName>ppt_y</p:attrName>
                                        </p:attrNameLst>
                                      </p:cBhvr>
                                      <p:rCtr x="0" y="-5023"/>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grpId="1" nodeType="withEffect">
                                  <p:stCondLst>
                                    <p:cond delay="0"/>
                                  </p:stCondLst>
                                  <p:childTnLst>
                                    <p:animMotion origin="layout" path="M 4.375E-6 0.10023 L 4.375E-6 4.81481E-6 " pathEditMode="relative" rAng="0" ptsTypes="AA">
                                      <p:cBhvr>
                                        <p:cTn id="14" dur="750" fill="hold"/>
                                        <p:tgtEl>
                                          <p:spTgt spid="7"/>
                                        </p:tgtEl>
                                        <p:attrNameLst>
                                          <p:attrName>ppt_x</p:attrName>
                                          <p:attrName>ppt_y</p:attrName>
                                        </p:attrNameLst>
                                      </p:cBhvr>
                                      <p:rCtr x="0" y="-5023"/>
                                    </p:animMotion>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64" presetClass="path" presetSubtype="0" decel="100000" fill="hold" grpId="1" nodeType="withEffect">
                                  <p:stCondLst>
                                    <p:cond delay="0"/>
                                  </p:stCondLst>
                                  <p:childTnLst>
                                    <p:animMotion origin="layout" path="M -3.33333E-6 0.10023 L -3.33333E-6 1.85185E-6 " pathEditMode="relative" rAng="0" ptsTypes="AA">
                                      <p:cBhvr>
                                        <p:cTn id="20" dur="750" fill="hold"/>
                                        <p:tgtEl>
                                          <p:spTgt spid="15"/>
                                        </p:tgtEl>
                                        <p:attrNameLst>
                                          <p:attrName>ppt_x</p:attrName>
                                          <p:attrName>ppt_y</p:attrName>
                                        </p:attrNameLst>
                                      </p:cBhvr>
                                      <p:rCtr x="0" y="-5023"/>
                                    </p:animMotion>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64" presetClass="path" presetSubtype="0" decel="100000" fill="hold" grpId="1" nodeType="withEffect">
                                  <p:stCondLst>
                                    <p:cond delay="0"/>
                                  </p:stCondLst>
                                  <p:childTnLst>
                                    <p:animMotion origin="layout" path="M 4.16667E-6 0.10024 L 4.16667E-6 -4.07407E-6 " pathEditMode="relative" rAng="0" ptsTypes="AA">
                                      <p:cBhvr>
                                        <p:cTn id="25" dur="750" fill="hold"/>
                                        <p:tgtEl>
                                          <p:spTgt spid="11"/>
                                        </p:tgtEl>
                                        <p:attrNameLst>
                                          <p:attrName>ppt_x</p:attrName>
                                          <p:attrName>ppt_y</p:attrName>
                                        </p:attrNameLst>
                                      </p:cBhvr>
                                      <p:rCtr x="0" y="-5023"/>
                                    </p:animMotion>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64" presetClass="path" presetSubtype="0" decel="100000" fill="hold" grpId="1" nodeType="withEffect">
                                  <p:stCondLst>
                                    <p:cond delay="0"/>
                                  </p:stCondLst>
                                  <p:childTnLst>
                                    <p:animMotion origin="layout" path="M -2.08333E-6 0.10023 L -2.08333E-6 -2.22222E-6 " pathEditMode="relative" rAng="0" ptsTypes="AA">
                                      <p:cBhvr>
                                        <p:cTn id="31" dur="750" fill="hold"/>
                                        <p:tgtEl>
                                          <p:spTgt spid="16"/>
                                        </p:tgtEl>
                                        <p:attrNameLst>
                                          <p:attrName>ppt_x</p:attrName>
                                          <p:attrName>ppt_y</p:attrName>
                                        </p:attrNameLst>
                                      </p:cBhvr>
                                      <p:rCtr x="0" y="-5023"/>
                                    </p:animMotion>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64" presetClass="path" presetSubtype="0" decel="100000" fill="hold" grpId="1" nodeType="withEffect">
                                  <p:stCondLst>
                                    <p:cond delay="0"/>
                                  </p:stCondLst>
                                  <p:childTnLst>
                                    <p:animMotion origin="layout" path="M -4.16667E-7 0.10023 L -4.16667E-7 -3.7037E-7 " pathEditMode="relative" rAng="0" ptsTypes="AA">
                                      <p:cBhvr>
                                        <p:cTn id="36" dur="750" fill="hold"/>
                                        <p:tgtEl>
                                          <p:spTgt spid="9"/>
                                        </p:tgtEl>
                                        <p:attrNameLst>
                                          <p:attrName>ppt_x</p:attrName>
                                          <p:attrName>ppt_y</p:attrName>
                                        </p:attrNameLst>
                                      </p:cBhvr>
                                      <p:rCtr x="0" y="-5023"/>
                                    </p:animMotion>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64" presetClass="path" presetSubtype="0" decel="100000" fill="hold" grpId="1" nodeType="withEffect">
                                  <p:stCondLst>
                                    <p:cond delay="0"/>
                                  </p:stCondLst>
                                  <p:childTnLst>
                                    <p:animMotion origin="layout" path="M -3.33333E-6 0.10023 L -3.33333E-6 1.11111E-6 " pathEditMode="relative" rAng="0" ptsTypes="AA">
                                      <p:cBhvr>
                                        <p:cTn id="42" dur="750" fill="hold"/>
                                        <p:tgtEl>
                                          <p:spTgt spid="17"/>
                                        </p:tgtEl>
                                        <p:attrNameLst>
                                          <p:attrName>ppt_x</p:attrName>
                                          <p:attrName>ppt_y</p:attrName>
                                        </p:attrNameLst>
                                      </p:cBhvr>
                                      <p:rCtr x="0" y="-5023"/>
                                    </p:animMotion>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64" presetClass="path" presetSubtype="0" decel="100000" fill="hold" grpId="1" nodeType="withEffect">
                                  <p:stCondLst>
                                    <p:cond delay="0"/>
                                  </p:stCondLst>
                                  <p:childTnLst>
                                    <p:animMotion origin="layout" path="M 4.375E-6 0.10023 L 4.375E-6 -1.48148E-6 " pathEditMode="relative" rAng="0" ptsTypes="AA">
                                      <p:cBhvr>
                                        <p:cTn id="47" dur="750" fill="hold"/>
                                        <p:tgtEl>
                                          <p:spTgt spid="13"/>
                                        </p:tgtEl>
                                        <p:attrNameLst>
                                          <p:attrName>ppt_x</p:attrName>
                                          <p:attrName>ppt_y</p:attrName>
                                        </p:attrNameLst>
                                      </p:cBhvr>
                                      <p:rCtr x="0"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P spid="11" grpId="0"/>
      <p:bldP spid="11" grpId="1"/>
      <p:bldP spid="13" grpId="0"/>
      <p:bldP spid="13" grpId="1"/>
      <p:bldP spid="14" grpId="0"/>
      <p:bldP spid="14" grpId="1"/>
      <p:bldP spid="15" grpId="0"/>
      <p:bldP spid="15" grpId="1"/>
      <p:bldP spid="16" grpId="0"/>
      <p:bldP spid="16"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96BDC-482E-4EBA-8F60-DC52106D1C65}"/>
              </a:ext>
            </a:extLst>
          </p:cNvPr>
          <p:cNvSpPr/>
          <p:nvPr/>
        </p:nvSpPr>
        <p:spPr bwMode="auto">
          <a:xfrm>
            <a:off x="427038" y="5160963"/>
            <a:ext cx="5691187" cy="13843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4948DAC9-E3F4-4D6E-8725-76A0F15383D7}"/>
              </a:ext>
            </a:extLst>
          </p:cNvPr>
          <p:cNvSpPr/>
          <p:nvPr/>
        </p:nvSpPr>
        <p:spPr bwMode="auto">
          <a:xfrm>
            <a:off x="4862084" y="5484953"/>
            <a:ext cx="768709" cy="76870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1668CB8-A144-4FD9-8C36-82D042464417}"/>
              </a:ext>
            </a:extLst>
          </p:cNvPr>
          <p:cNvSpPr>
            <a:spLocks noGrp="1"/>
          </p:cNvSpPr>
          <p:nvPr>
            <p:ph type="title"/>
          </p:nvPr>
        </p:nvSpPr>
        <p:spPr/>
        <p:txBody>
          <a:bodyPr wrap="square" anchor="b">
            <a:normAutofit/>
          </a:bodyPr>
          <a:lstStyle/>
          <a:p>
            <a:r>
              <a:rPr lang="en-US" dirty="0">
                <a:solidFill>
                  <a:schemeClr val="tx1"/>
                </a:solidFill>
              </a:rPr>
              <a:t>Ready | </a:t>
            </a:r>
            <a:r>
              <a:rPr lang="en-US" dirty="0">
                <a:solidFill>
                  <a:schemeClr val="tx2"/>
                </a:solidFill>
              </a:rPr>
              <a:t>Azure setup guide</a:t>
            </a:r>
            <a:endParaRPr lang="en-US" dirty="0">
              <a:solidFill>
                <a:schemeClr val="tx1"/>
              </a:solidFill>
            </a:endParaRPr>
          </a:p>
        </p:txBody>
      </p:sp>
      <p:sp>
        <p:nvSpPr>
          <p:cNvPr id="3" name="Content Placeholder 2">
            <a:extLst>
              <a:ext uri="{FF2B5EF4-FFF2-40B4-BE49-F238E27FC236}">
                <a16:creationId xmlns:a16="http://schemas.microsoft.com/office/drawing/2014/main" id="{89855D84-6C3B-4C69-8D4F-14009AFB09A4}"/>
              </a:ext>
            </a:extLst>
          </p:cNvPr>
          <p:cNvSpPr>
            <a:spLocks noGrp="1"/>
          </p:cNvSpPr>
          <p:nvPr>
            <p:ph type="body" sz="quarter" idx="10"/>
          </p:nvPr>
        </p:nvSpPr>
        <p:spPr>
          <a:xfrm>
            <a:off x="456054" y="1922317"/>
            <a:ext cx="5128732" cy="4495148"/>
          </a:xfrm>
        </p:spPr>
        <p:txBody>
          <a:bodyPr vert="horz" wrap="square" lIns="0" tIns="0" rIns="0" bIns="0" rtlCol="0">
            <a:noAutofit/>
          </a:bodyPr>
          <a:lstStyle/>
          <a:p>
            <a:pPr marL="342900" indent="-342900">
              <a:buFont typeface="Arial" panose="020B0604020202020204" pitchFamily="34" charset="0"/>
              <a:buChar char="•"/>
            </a:pPr>
            <a:r>
              <a:rPr lang="en-US" sz="1800" dirty="0">
                <a:latin typeface="Segoe UI "/>
              </a:rPr>
              <a:t>Prepare the cloud environment before building and deploying solutions using Azure services</a:t>
            </a:r>
          </a:p>
          <a:p>
            <a:pPr marL="342900" indent="-342900">
              <a:buFont typeface="Arial" panose="020B0604020202020204" pitchFamily="34" charset="0"/>
              <a:buChar char="•"/>
            </a:pPr>
            <a:r>
              <a:rPr lang="en-US" sz="1800" dirty="0">
                <a:latin typeface="Segoe UI "/>
              </a:rPr>
              <a:t>The Azure setup guide provides guidance on how to organize resources, control costs, and secure and manage your organization helping you create your landing zone in Azure</a:t>
            </a:r>
          </a:p>
        </p:txBody>
      </p:sp>
      <p:sp>
        <p:nvSpPr>
          <p:cNvPr id="85" name="Rectangle 84">
            <a:extLst>
              <a:ext uri="{FF2B5EF4-FFF2-40B4-BE49-F238E27FC236}">
                <a16:creationId xmlns:a16="http://schemas.microsoft.com/office/drawing/2014/main" id="{6BBBED37-A7B4-44A0-8650-A9035BA9AAB4}"/>
              </a:ext>
            </a:extLst>
          </p:cNvPr>
          <p:cNvSpPr/>
          <p:nvPr/>
        </p:nvSpPr>
        <p:spPr>
          <a:xfrm>
            <a:off x="713203" y="5431433"/>
            <a:ext cx="336712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guide is also published in the </a:t>
            </a:r>
            <a:r>
              <a:rPr kumimoji="0" lang="en-US" sz="18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Azure </a:t>
            </a:r>
            <a:r>
              <a:rPr kumimoji="0" lang="en-US" sz="1800" b="0" i="0" u="none" strike="noStrike" kern="1200" cap="none" spc="0" normalizeH="0" baseline="0" noProof="0" dirty="0" err="1">
                <a:ln>
                  <a:noFill/>
                </a:ln>
                <a:solidFill>
                  <a:srgbClr val="0078D3"/>
                </a:solidFill>
                <a:effectLst/>
                <a:uLnTx/>
                <a:uFillTx/>
                <a:latin typeface="Segoe UI Semibold"/>
                <a:ea typeface="+mn-ea"/>
                <a:cs typeface="Segoe UI" panose="020B0502040204020203" pitchFamily="34" charset="0"/>
              </a:rPr>
              <a:t>Quickstart</a:t>
            </a:r>
            <a:r>
              <a:rPr kumimoji="0" lang="en-US" sz="1800" b="0" i="0" u="none" strike="noStrike" kern="1200" cap="none" spc="0" normalizeH="0" baseline="0" noProof="0" dirty="0">
                <a:ln>
                  <a:noFill/>
                </a:ln>
                <a:solidFill>
                  <a:srgbClr val="0078D3"/>
                </a:solidFill>
                <a:effectLst/>
                <a:uLnTx/>
                <a:uFillTx/>
                <a:latin typeface="Segoe UI Semibold"/>
                <a:ea typeface="+mn-ea"/>
                <a:cs typeface="Segoe UI" panose="020B0502040204020203" pitchFamily="34" charset="0"/>
              </a:rPr>
              <a:t> Center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within the Azure Portal </a:t>
            </a:r>
          </a:p>
        </p:txBody>
      </p:sp>
      <p:pic>
        <p:nvPicPr>
          <p:cNvPr id="7" name="Picture 6">
            <a:extLst>
              <a:ext uri="{FF2B5EF4-FFF2-40B4-BE49-F238E27FC236}">
                <a16:creationId xmlns:a16="http://schemas.microsoft.com/office/drawing/2014/main" id="{3EB2A01C-91AC-4188-A834-8C9A4A96E1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r="42442"/>
          <a:stretch/>
        </p:blipFill>
        <p:spPr>
          <a:xfrm>
            <a:off x="6354763" y="0"/>
            <a:ext cx="5837237" cy="6858000"/>
          </a:xfrm>
          <a:prstGeom prst="rect">
            <a:avLst/>
          </a:prstGeom>
          <a:ln>
            <a:solidFill>
              <a:schemeClr val="accent1"/>
            </a:solidFill>
          </a:ln>
        </p:spPr>
      </p:pic>
      <p:pic>
        <p:nvPicPr>
          <p:cNvPr id="6" name="Graphic 5" descr="Caret Right with solid fill">
            <a:extLst>
              <a:ext uri="{FF2B5EF4-FFF2-40B4-BE49-F238E27FC236}">
                <a16:creationId xmlns:a16="http://schemas.microsoft.com/office/drawing/2014/main" id="{C8F0C75D-88E7-4C1C-BE35-82A795E37A8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37025" y="5544287"/>
            <a:ext cx="676696" cy="676696"/>
          </a:xfrm>
          <a:prstGeom prst="rect">
            <a:avLst/>
          </a:prstGeom>
        </p:spPr>
      </p:pic>
      <p:sp>
        <p:nvSpPr>
          <p:cNvPr id="86" name="Rectangle: Rounded Corners 85">
            <a:extLst>
              <a:ext uri="{FF2B5EF4-FFF2-40B4-BE49-F238E27FC236}">
                <a16:creationId xmlns:a16="http://schemas.microsoft.com/office/drawing/2014/main" id="{5412B32C-CC84-4F27-A6E6-7BD048DDDEC2}"/>
              </a:ext>
            </a:extLst>
          </p:cNvPr>
          <p:cNvSpPr/>
          <p:nvPr/>
        </p:nvSpPr>
        <p:spPr>
          <a:xfrm>
            <a:off x="6632469" y="5377799"/>
            <a:ext cx="2389997" cy="1295006"/>
          </a:xfrm>
          <a:prstGeom prst="roundRect">
            <a:avLst>
              <a:gd name="adj" fmla="val 0"/>
            </a:avLst>
          </a:prstGeom>
          <a:no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29926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4948DAC9-E3F4-4D6E-8725-76A0F15383D7}"/>
              </a:ext>
            </a:extLst>
          </p:cNvPr>
          <p:cNvSpPr/>
          <p:nvPr/>
        </p:nvSpPr>
        <p:spPr bwMode="auto">
          <a:xfrm>
            <a:off x="4862084" y="5484953"/>
            <a:ext cx="768709" cy="76870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1668CB8-A144-4FD9-8C36-82D042464417}"/>
              </a:ext>
            </a:extLst>
          </p:cNvPr>
          <p:cNvSpPr>
            <a:spLocks noGrp="1"/>
          </p:cNvSpPr>
          <p:nvPr>
            <p:ph type="title"/>
          </p:nvPr>
        </p:nvSpPr>
        <p:spPr/>
        <p:txBody>
          <a:bodyPr wrap="square" anchor="b">
            <a:normAutofit/>
          </a:bodyPr>
          <a:lstStyle/>
          <a:p>
            <a:r>
              <a:rPr lang="en-US" dirty="0">
                <a:solidFill>
                  <a:schemeClr val="tx1"/>
                </a:solidFill>
              </a:rPr>
              <a:t>Ready | </a:t>
            </a:r>
            <a:r>
              <a:rPr lang="en-US" dirty="0">
                <a:solidFill>
                  <a:schemeClr val="tx2"/>
                </a:solidFill>
              </a:rPr>
              <a:t>Azure Naming Convention</a:t>
            </a:r>
            <a:endParaRPr lang="en-US" dirty="0">
              <a:solidFill>
                <a:schemeClr val="tx1"/>
              </a:solidFill>
            </a:endParaRPr>
          </a:p>
        </p:txBody>
      </p:sp>
      <p:pic>
        <p:nvPicPr>
          <p:cNvPr id="6" name="Graphic 5" descr="Caret Right with solid fill">
            <a:extLst>
              <a:ext uri="{FF2B5EF4-FFF2-40B4-BE49-F238E27FC236}">
                <a16:creationId xmlns:a16="http://schemas.microsoft.com/office/drawing/2014/main" id="{C8F0C75D-88E7-4C1C-BE35-82A795E37A8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37025" y="5544287"/>
            <a:ext cx="676696" cy="676696"/>
          </a:xfrm>
          <a:prstGeom prst="rect">
            <a:avLst/>
          </a:prstGeom>
        </p:spPr>
      </p:pic>
      <p:pic>
        <p:nvPicPr>
          <p:cNvPr id="9" name="Picture 8">
            <a:extLst>
              <a:ext uri="{FF2B5EF4-FFF2-40B4-BE49-F238E27FC236}">
                <a16:creationId xmlns:a16="http://schemas.microsoft.com/office/drawing/2014/main" id="{8C385BD8-6C57-4042-93F4-1901F82DEC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867" y="1254774"/>
            <a:ext cx="7233584" cy="5112501"/>
          </a:xfrm>
          <a:prstGeom prst="rect">
            <a:avLst/>
          </a:prstGeom>
        </p:spPr>
      </p:pic>
    </p:spTree>
    <p:extLst>
      <p:ext uri="{BB962C8B-B14F-4D97-AF65-F5344CB8AC3E}">
        <p14:creationId xmlns:p14="http://schemas.microsoft.com/office/powerpoint/2010/main" val="28583797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dirty="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dirty="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3443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FA6B1-2B24-4214-9ED8-171E32F22D18}"/>
              </a:ext>
            </a:extLst>
          </p:cNvPr>
          <p:cNvSpPr>
            <a:spLocks noGrp="1"/>
          </p:cNvSpPr>
          <p:nvPr>
            <p:ph type="title"/>
          </p:nvPr>
        </p:nvSpPr>
        <p:spPr/>
        <p:txBody>
          <a:bodyPr/>
          <a:lstStyle/>
          <a:p>
            <a:r>
              <a:rPr lang="en-US" dirty="0"/>
              <a:t>Metropolis</a:t>
            </a:r>
          </a:p>
        </p:txBody>
      </p:sp>
      <p:sp>
        <p:nvSpPr>
          <p:cNvPr id="4" name="Text Placeholder 3">
            <a:extLst>
              <a:ext uri="{FF2B5EF4-FFF2-40B4-BE49-F238E27FC236}">
                <a16:creationId xmlns:a16="http://schemas.microsoft.com/office/drawing/2014/main" id="{DDFE1F58-0BA9-44F2-9D1F-D1C66BF2A813}"/>
              </a:ext>
            </a:extLst>
          </p:cNvPr>
          <p:cNvSpPr>
            <a:spLocks noGrp="1"/>
          </p:cNvSpPr>
          <p:nvPr>
            <p:ph type="body" sz="quarter" idx="14"/>
          </p:nvPr>
        </p:nvSpPr>
        <p:spPr>
          <a:xfrm>
            <a:off x="455996" y="1922588"/>
            <a:ext cx="4104429" cy="2749984"/>
          </a:xfrm>
        </p:spPr>
        <p:txBody>
          <a:bodyPr/>
          <a:lstStyle/>
          <a:p>
            <a:r>
              <a:rPr lang="en-US" sz="1800" dirty="0">
                <a:solidFill>
                  <a:schemeClr val="tx1"/>
                </a:solidFill>
                <a:latin typeface="Segoe UI" panose="020B0502040204020203" pitchFamily="34" charset="0"/>
                <a:cs typeface="Segoe UI" panose="020B0502040204020203" pitchFamily="34" charset="0"/>
              </a:rPr>
              <a:t>Using an analogy, this is similar to how city utilities such as </a:t>
            </a:r>
            <a:r>
              <a:rPr lang="en-US" sz="1800" dirty="0">
                <a:solidFill>
                  <a:schemeClr val="tx2"/>
                </a:solidFill>
                <a:latin typeface="Segoe UI Semibold" panose="020B0702040204020203" pitchFamily="34" charset="0"/>
                <a:cs typeface="Segoe UI Semibold" panose="020B0702040204020203" pitchFamily="34" charset="0"/>
              </a:rPr>
              <a:t>water</a:t>
            </a:r>
            <a:r>
              <a:rPr lang="en-US" sz="1800" dirty="0">
                <a:solidFill>
                  <a:schemeClr val="tx1"/>
                </a:solidFill>
                <a:latin typeface="Segoe UI" panose="020B0502040204020203" pitchFamily="34" charset="0"/>
                <a:cs typeface="Segoe UI" panose="020B0502040204020203" pitchFamily="34" charset="0"/>
              </a:rPr>
              <a:t>, </a:t>
            </a:r>
            <a:r>
              <a:rPr lang="en-US" sz="1800" dirty="0">
                <a:solidFill>
                  <a:schemeClr val="tx2"/>
                </a:solidFill>
                <a:latin typeface="Segoe UI Semibold" panose="020B0702040204020203" pitchFamily="34" charset="0"/>
                <a:cs typeface="Segoe UI Semibold" panose="020B0702040204020203" pitchFamily="34" charset="0"/>
              </a:rPr>
              <a:t>gas</a:t>
            </a:r>
            <a:r>
              <a:rPr lang="en-US" sz="1800" dirty="0">
                <a:solidFill>
                  <a:schemeClr val="tx1"/>
                </a:solidFill>
                <a:latin typeface="Segoe UI" panose="020B0502040204020203" pitchFamily="34" charset="0"/>
                <a:cs typeface="Segoe UI" panose="020B0502040204020203" pitchFamily="34" charset="0"/>
              </a:rPr>
              <a:t>, and </a:t>
            </a:r>
            <a:r>
              <a:rPr lang="en-US" sz="1800" dirty="0">
                <a:solidFill>
                  <a:schemeClr val="tx2"/>
                </a:solidFill>
                <a:latin typeface="Segoe UI Semibold" panose="020B0702040204020203" pitchFamily="34" charset="0"/>
                <a:cs typeface="Segoe UI Semibold" panose="020B0702040204020203" pitchFamily="34" charset="0"/>
              </a:rPr>
              <a:t>electricity</a:t>
            </a:r>
            <a:r>
              <a:rPr lang="en-US" sz="1800" dirty="0">
                <a:solidFill>
                  <a:schemeClr val="tx1"/>
                </a:solidFill>
                <a:latin typeface="Segoe UI" panose="020B0502040204020203" pitchFamily="34" charset="0"/>
                <a:cs typeface="Segoe UI" panose="020B0502040204020203" pitchFamily="34" charset="0"/>
              </a:rPr>
              <a:t> are accessible before new houses are constructed. In this context, the network, IAM, policies, management, and monitoring are shared </a:t>
            </a:r>
            <a:r>
              <a:rPr lang="en-US" sz="1800" dirty="0">
                <a:solidFill>
                  <a:schemeClr val="tx2"/>
                </a:solidFill>
                <a:latin typeface="Segoe UI Semibold" panose="020B0702040204020203" pitchFamily="34" charset="0"/>
                <a:cs typeface="Segoe UI Semibold" panose="020B0702040204020203" pitchFamily="34" charset="0"/>
              </a:rPr>
              <a:t>'utility' </a:t>
            </a:r>
            <a:r>
              <a:rPr lang="en-US" sz="1800" dirty="0">
                <a:solidFill>
                  <a:schemeClr val="tx1"/>
                </a:solidFill>
                <a:latin typeface="Segoe UI" panose="020B0502040204020203" pitchFamily="34" charset="0"/>
                <a:cs typeface="Segoe UI" panose="020B0502040204020203" pitchFamily="34" charset="0"/>
              </a:rPr>
              <a:t>services that </a:t>
            </a:r>
            <a:r>
              <a:rPr lang="en-US" sz="1800" dirty="0">
                <a:solidFill>
                  <a:schemeClr val="tx2"/>
                </a:solidFill>
                <a:latin typeface="Segoe UI Semibold" panose="020B0702040204020203" pitchFamily="34" charset="0"/>
                <a:cs typeface="Segoe UI Semibold" panose="020B0702040204020203" pitchFamily="34" charset="0"/>
              </a:rPr>
              <a:t>must be readily available </a:t>
            </a:r>
            <a:r>
              <a:rPr lang="en-US" sz="1800" dirty="0">
                <a:solidFill>
                  <a:schemeClr val="tx1"/>
                </a:solidFill>
                <a:latin typeface="Segoe UI" panose="020B0502040204020203" pitchFamily="34" charset="0"/>
                <a:cs typeface="Segoe UI" panose="020B0502040204020203" pitchFamily="34" charset="0"/>
              </a:rPr>
              <a:t>to help streamline the application migration process.</a:t>
            </a:r>
          </a:p>
          <a:p>
            <a:endParaRPr lang="en-US" dirty="0">
              <a:solidFill>
                <a:schemeClr val="tx1"/>
              </a:solidFill>
            </a:endParaRPr>
          </a:p>
        </p:txBody>
      </p:sp>
      <p:grpSp>
        <p:nvGrpSpPr>
          <p:cNvPr id="12" name="Group 11">
            <a:extLst>
              <a:ext uri="{FF2B5EF4-FFF2-40B4-BE49-F238E27FC236}">
                <a16:creationId xmlns:a16="http://schemas.microsoft.com/office/drawing/2014/main" id="{BEB3760C-C831-4381-AB43-FB041C411A09}"/>
              </a:ext>
            </a:extLst>
          </p:cNvPr>
          <p:cNvGrpSpPr/>
          <p:nvPr/>
        </p:nvGrpSpPr>
        <p:grpSpPr>
          <a:xfrm>
            <a:off x="6194047" y="-1"/>
            <a:ext cx="5997954" cy="6858001"/>
            <a:chOff x="6194047" y="-1"/>
            <a:chExt cx="5997954" cy="6858001"/>
          </a:xfrm>
        </p:grpSpPr>
        <p:pic>
          <p:nvPicPr>
            <p:cNvPr id="10" name="Picture 9" descr="A picture containing text, sunset, night sky&#10;&#10;Description automatically generated">
              <a:extLst>
                <a:ext uri="{FF2B5EF4-FFF2-40B4-BE49-F238E27FC236}">
                  <a16:creationId xmlns:a16="http://schemas.microsoft.com/office/drawing/2014/main" id="{C4BFF1C2-E037-417D-B8B5-485C426E54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94047" y="-1"/>
              <a:ext cx="5997954" cy="6858001"/>
            </a:xfrm>
            <a:prstGeom prst="rect">
              <a:avLst/>
            </a:prstGeom>
          </p:spPr>
        </p:pic>
        <p:sp>
          <p:nvSpPr>
            <p:cNvPr id="11" name="TextBox 10">
              <a:extLst>
                <a:ext uri="{FF2B5EF4-FFF2-40B4-BE49-F238E27FC236}">
                  <a16:creationId xmlns:a16="http://schemas.microsoft.com/office/drawing/2014/main" id="{87F7D689-360B-4941-B3FE-57CF13930BB2}"/>
                </a:ext>
              </a:extLst>
            </p:cNvPr>
            <p:cNvSpPr txBox="1"/>
            <p:nvPr/>
          </p:nvSpPr>
          <p:spPr>
            <a:xfrm>
              <a:off x="10407216" y="6400800"/>
              <a:ext cx="1784784"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EBEBEB"/>
                  </a:solidFill>
                  <a:effectLst/>
                  <a:uLnTx/>
                  <a:uFillTx/>
                  <a:latin typeface="Segoe UI"/>
                  <a:ea typeface="+mn-ea"/>
                  <a:cs typeface="+mn-cs"/>
                </a:rPr>
                <a:t>Copyright © Michele </a:t>
              </a:r>
              <a:r>
                <a:rPr kumimoji="0" lang="en-US" sz="800" b="0" i="0" u="none" strike="noStrike" kern="1200" cap="none" spc="0" normalizeH="0" baseline="0" noProof="0" dirty="0" err="1">
                  <a:ln>
                    <a:noFill/>
                  </a:ln>
                  <a:solidFill>
                    <a:srgbClr val="EBEBEB"/>
                  </a:solidFill>
                  <a:effectLst/>
                  <a:uLnTx/>
                  <a:uFillTx/>
                  <a:latin typeface="Segoe UI"/>
                  <a:ea typeface="+mn-ea"/>
                  <a:cs typeface="+mn-cs"/>
                </a:rPr>
                <a:t>D’Ottavio</a:t>
              </a:r>
              <a:endParaRPr kumimoji="0" lang="en-US" sz="800" b="0" i="0" u="none" strike="noStrike" kern="1200" cap="none" spc="0" normalizeH="0" baseline="0" noProof="0" dirty="0">
                <a:ln>
                  <a:noFill/>
                </a:ln>
                <a:solidFill>
                  <a:srgbClr val="EBEBEB"/>
                </a:solidFill>
                <a:effectLst/>
                <a:uLnTx/>
                <a:uFillTx/>
                <a:latin typeface="Segoe UI"/>
                <a:ea typeface="+mn-ea"/>
                <a:cs typeface="+mn-cs"/>
              </a:endParaRPr>
            </a:p>
          </p:txBody>
        </p:sp>
      </p:grpSp>
    </p:spTree>
    <p:extLst>
      <p:ext uri="{BB962C8B-B14F-4D97-AF65-F5344CB8AC3E}">
        <p14:creationId xmlns:p14="http://schemas.microsoft.com/office/powerpoint/2010/main" val="23961058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7F7CCB-5542-49C1-A5BE-F2AE4F01BB3A}"/>
              </a:ext>
            </a:extLst>
          </p:cNvPr>
          <p:cNvSpPr/>
          <p:nvPr/>
        </p:nvSpPr>
        <p:spPr bwMode="auto">
          <a:xfrm>
            <a:off x="3832014" y="1192213"/>
            <a:ext cx="8177424" cy="5353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331AECC-49A7-4EBC-A0E9-E1F99D2EBE7B}"/>
              </a:ext>
            </a:extLst>
          </p:cNvPr>
          <p:cNvGrpSpPr/>
          <p:nvPr/>
        </p:nvGrpSpPr>
        <p:grpSpPr>
          <a:xfrm>
            <a:off x="3570122" y="1741336"/>
            <a:ext cx="8701208" cy="4744932"/>
            <a:chOff x="3544094" y="1708497"/>
            <a:chExt cx="8701208" cy="4744932"/>
          </a:xfrm>
        </p:grpSpPr>
        <p:sp>
          <p:nvSpPr>
            <p:cNvPr id="8" name="Rectangle 7">
              <a:extLst>
                <a:ext uri="{FF2B5EF4-FFF2-40B4-BE49-F238E27FC236}">
                  <a16:creationId xmlns:a16="http://schemas.microsoft.com/office/drawing/2014/main" id="{B54EBB12-1CAD-4543-95EF-C0F48D0B75DB}"/>
                </a:ext>
              </a:extLst>
            </p:cNvPr>
            <p:cNvSpPr/>
            <p:nvPr/>
          </p:nvSpPr>
          <p:spPr bwMode="auto">
            <a:xfrm>
              <a:off x="5586232" y="1708497"/>
              <a:ext cx="4599490" cy="4635994"/>
            </a:xfrm>
            <a:prstGeom prst="rect">
              <a:avLst/>
            </a:prstGeom>
            <a:solidFill>
              <a:schemeClr val="bg1"/>
            </a:solid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0"/>
                  </a:solidFill>
                  <a:effectLst/>
                  <a:uLnTx/>
                  <a:uFillTx/>
                  <a:latin typeface="Segoe UI Semibold"/>
                  <a:ea typeface="Segoe UI" pitchFamily="34" charset="0"/>
                  <a:cs typeface="Segoe UI" pitchFamily="34" charset="0"/>
                </a:rPr>
                <a:t>Landing Zone (Subscription)</a:t>
              </a:r>
            </a:p>
          </p:txBody>
        </p:sp>
        <p:sp>
          <p:nvSpPr>
            <p:cNvPr id="9" name="Rectangle 8">
              <a:extLst>
                <a:ext uri="{FF2B5EF4-FFF2-40B4-BE49-F238E27FC236}">
                  <a16:creationId xmlns:a16="http://schemas.microsoft.com/office/drawing/2014/main" id="{A0E99FC7-FD8A-4810-9263-A63029EDA8B8}"/>
                </a:ext>
              </a:extLst>
            </p:cNvPr>
            <p:cNvSpPr/>
            <p:nvPr/>
          </p:nvSpPr>
          <p:spPr bwMode="auto">
            <a:xfrm>
              <a:off x="5848902" y="3122451"/>
              <a:ext cx="4093751" cy="2299927"/>
            </a:xfrm>
            <a:prstGeom prst="rect">
              <a:avLst/>
            </a:prstGeom>
            <a:solidFill>
              <a:schemeClr val="accent6"/>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C7F2F2-8444-4516-A110-52EEA15D09B4}"/>
                </a:ext>
              </a:extLst>
            </p:cNvPr>
            <p:cNvSpPr/>
            <p:nvPr/>
          </p:nvSpPr>
          <p:spPr bwMode="auto">
            <a:xfrm>
              <a:off x="6019627" y="3340788"/>
              <a:ext cx="1706475"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1" name="Rectangle 10">
              <a:extLst>
                <a:ext uri="{FF2B5EF4-FFF2-40B4-BE49-F238E27FC236}">
                  <a16:creationId xmlns:a16="http://schemas.microsoft.com/office/drawing/2014/main" id="{D46E5CFA-DF10-4725-B615-235505355BCB}"/>
                </a:ext>
              </a:extLst>
            </p:cNvPr>
            <p:cNvSpPr/>
            <p:nvPr/>
          </p:nvSpPr>
          <p:spPr bwMode="auto">
            <a:xfrm>
              <a:off x="6019627" y="3839444"/>
              <a:ext cx="1706475"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E6917638-2FD7-4425-91AC-93342C64F191}"/>
                </a:ext>
              </a:extLst>
            </p:cNvPr>
            <p:cNvSpPr/>
            <p:nvPr/>
          </p:nvSpPr>
          <p:spPr bwMode="auto">
            <a:xfrm>
              <a:off x="6018816" y="4338100"/>
              <a:ext cx="1706475"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sp>
          <p:nvSpPr>
            <p:cNvPr id="13" name="Rectangle 12">
              <a:extLst>
                <a:ext uri="{FF2B5EF4-FFF2-40B4-BE49-F238E27FC236}">
                  <a16:creationId xmlns:a16="http://schemas.microsoft.com/office/drawing/2014/main" id="{9F5D2BE2-A691-4422-A496-B8DEA0D8B32C}"/>
                </a:ext>
              </a:extLst>
            </p:cNvPr>
            <p:cNvSpPr/>
            <p:nvPr/>
          </p:nvSpPr>
          <p:spPr bwMode="auto">
            <a:xfrm>
              <a:off x="7882361" y="3340788"/>
              <a:ext cx="1904034" cy="1969278"/>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Application</a:t>
              </a:r>
            </a:p>
          </p:txBody>
        </p:sp>
        <p:grpSp>
          <p:nvGrpSpPr>
            <p:cNvPr id="14" name="Group 13">
              <a:extLst>
                <a:ext uri="{FF2B5EF4-FFF2-40B4-BE49-F238E27FC236}">
                  <a16:creationId xmlns:a16="http://schemas.microsoft.com/office/drawing/2014/main" id="{8749375A-E5B0-4589-A75D-BB88C015985B}"/>
                </a:ext>
              </a:extLst>
            </p:cNvPr>
            <p:cNvGrpSpPr/>
            <p:nvPr/>
          </p:nvGrpSpPr>
          <p:grpSpPr>
            <a:xfrm>
              <a:off x="8119643" y="3676094"/>
              <a:ext cx="1429471" cy="1475642"/>
              <a:chOff x="8119643" y="3563061"/>
              <a:chExt cx="1429471" cy="1475642"/>
            </a:xfrm>
          </p:grpSpPr>
          <p:sp>
            <p:nvSpPr>
              <p:cNvPr id="36" name="Rectangle 35">
                <a:extLst>
                  <a:ext uri="{FF2B5EF4-FFF2-40B4-BE49-F238E27FC236}">
                    <a16:creationId xmlns:a16="http://schemas.microsoft.com/office/drawing/2014/main" id="{54A2AB54-D1F8-40DB-9DF8-F326BFF908A0}"/>
                  </a:ext>
                </a:extLst>
              </p:cNvPr>
              <p:cNvSpPr/>
              <p:nvPr/>
            </p:nvSpPr>
            <p:spPr bwMode="auto">
              <a:xfrm>
                <a:off x="8119643" y="3563061"/>
                <a:ext cx="1429471"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App Resources</a:t>
                </a:r>
                <a:b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b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(VM, DB, Storage)</a:t>
                </a:r>
              </a:p>
            </p:txBody>
          </p:sp>
          <p:grpSp>
            <p:nvGrpSpPr>
              <p:cNvPr id="37" name="Group 36">
                <a:extLst>
                  <a:ext uri="{FF2B5EF4-FFF2-40B4-BE49-F238E27FC236}">
                    <a16:creationId xmlns:a16="http://schemas.microsoft.com/office/drawing/2014/main" id="{FF565145-302C-4A88-AA35-6503A18F9BBB}"/>
                  </a:ext>
                </a:extLst>
              </p:cNvPr>
              <p:cNvGrpSpPr/>
              <p:nvPr/>
            </p:nvGrpSpPr>
            <p:grpSpPr>
              <a:xfrm>
                <a:off x="8119643" y="4038169"/>
                <a:ext cx="1429471" cy="299022"/>
                <a:chOff x="8198736" y="4206667"/>
                <a:chExt cx="1312758" cy="299022"/>
              </a:xfrm>
            </p:grpSpPr>
            <p:sp>
              <p:nvSpPr>
                <p:cNvPr id="40" name="Rectangle 39">
                  <a:extLst>
                    <a:ext uri="{FF2B5EF4-FFF2-40B4-BE49-F238E27FC236}">
                      <a16:creationId xmlns:a16="http://schemas.microsoft.com/office/drawing/2014/main" id="{80CF1650-D1B5-452D-B69D-A4A3A1FB6082}"/>
                    </a:ext>
                  </a:extLst>
                </p:cNvPr>
                <p:cNvSpPr/>
                <p:nvPr/>
              </p:nvSpPr>
              <p:spPr bwMode="auto">
                <a:xfrm>
                  <a:off x="8198736"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IAM</a:t>
                  </a:r>
                </a:p>
              </p:txBody>
            </p:sp>
            <p:sp>
              <p:nvSpPr>
                <p:cNvPr id="41" name="Rectangle 40">
                  <a:extLst>
                    <a:ext uri="{FF2B5EF4-FFF2-40B4-BE49-F238E27FC236}">
                      <a16:creationId xmlns:a16="http://schemas.microsoft.com/office/drawing/2014/main" id="{65AAB181-553C-4214-9520-CB52D43E0BE4}"/>
                    </a:ext>
                  </a:extLst>
                </p:cNvPr>
                <p:cNvSpPr/>
                <p:nvPr/>
              </p:nvSpPr>
              <p:spPr bwMode="auto">
                <a:xfrm>
                  <a:off x="8880675"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Policy</a:t>
                  </a:r>
                </a:p>
              </p:txBody>
            </p:sp>
          </p:grpSp>
          <p:sp>
            <p:nvSpPr>
              <p:cNvPr id="38" name="Rectangle 37">
                <a:extLst>
                  <a:ext uri="{FF2B5EF4-FFF2-40B4-BE49-F238E27FC236}">
                    <a16:creationId xmlns:a16="http://schemas.microsoft.com/office/drawing/2014/main" id="{5CF4664B-916B-4083-A4FB-59B624F69BE2}"/>
                  </a:ext>
                </a:extLst>
              </p:cNvPr>
              <p:cNvSpPr/>
              <p:nvPr/>
            </p:nvSpPr>
            <p:spPr bwMode="auto">
              <a:xfrm>
                <a:off x="8119643" y="4388925"/>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Keys</a:t>
                </a:r>
              </a:p>
            </p:txBody>
          </p:sp>
          <p:sp>
            <p:nvSpPr>
              <p:cNvPr id="39" name="Rectangle 38">
                <a:extLst>
                  <a:ext uri="{FF2B5EF4-FFF2-40B4-BE49-F238E27FC236}">
                    <a16:creationId xmlns:a16="http://schemas.microsoft.com/office/drawing/2014/main" id="{42A21F45-153C-4F53-A151-DA272E6241CF}"/>
                  </a:ext>
                </a:extLst>
              </p:cNvPr>
              <p:cNvSpPr/>
              <p:nvPr/>
            </p:nvSpPr>
            <p:spPr bwMode="auto">
              <a:xfrm>
                <a:off x="8119643" y="4739681"/>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Monitor</a:t>
                </a:r>
              </a:p>
            </p:txBody>
          </p:sp>
        </p:grpSp>
        <p:sp>
          <p:nvSpPr>
            <p:cNvPr id="15" name="Rectangle 14">
              <a:extLst>
                <a:ext uri="{FF2B5EF4-FFF2-40B4-BE49-F238E27FC236}">
                  <a16:creationId xmlns:a16="http://schemas.microsoft.com/office/drawing/2014/main" id="{78CE257A-8893-4AE0-8055-6C41A36082A4}"/>
                </a:ext>
              </a:extLst>
            </p:cNvPr>
            <p:cNvSpPr/>
            <p:nvPr/>
          </p:nvSpPr>
          <p:spPr bwMode="auto">
            <a:xfrm>
              <a:off x="7922873" y="2453810"/>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Management &amp; Monitoring</a:t>
              </a:r>
            </a:p>
          </p:txBody>
        </p:sp>
        <p:sp>
          <p:nvSpPr>
            <p:cNvPr id="16" name="Rectangle 15">
              <a:extLst>
                <a:ext uri="{FF2B5EF4-FFF2-40B4-BE49-F238E27FC236}">
                  <a16:creationId xmlns:a16="http://schemas.microsoft.com/office/drawing/2014/main" id="{C7C4168E-65C5-41B4-8355-0C312F014F9B}"/>
                </a:ext>
              </a:extLst>
            </p:cNvPr>
            <p:cNvSpPr/>
            <p:nvPr/>
          </p:nvSpPr>
          <p:spPr bwMode="auto">
            <a:xfrm>
              <a:off x="5848902" y="2453810"/>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IAM</a:t>
              </a:r>
            </a:p>
          </p:txBody>
        </p:sp>
        <p:sp>
          <p:nvSpPr>
            <p:cNvPr id="17" name="Rectangle 16">
              <a:extLst>
                <a:ext uri="{FF2B5EF4-FFF2-40B4-BE49-F238E27FC236}">
                  <a16:creationId xmlns:a16="http://schemas.microsoft.com/office/drawing/2014/main" id="{3A272BF7-BB80-4A7F-A99E-6BE1381DA547}"/>
                </a:ext>
              </a:extLst>
            </p:cNvPr>
            <p:cNvSpPr/>
            <p:nvPr/>
          </p:nvSpPr>
          <p:spPr bwMode="auto">
            <a:xfrm>
              <a:off x="5848902" y="2688468"/>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Policy</a:t>
              </a:r>
            </a:p>
          </p:txBody>
        </p:sp>
        <p:sp>
          <p:nvSpPr>
            <p:cNvPr id="18" name="Rectangle 17">
              <a:extLst>
                <a:ext uri="{FF2B5EF4-FFF2-40B4-BE49-F238E27FC236}">
                  <a16:creationId xmlns:a16="http://schemas.microsoft.com/office/drawing/2014/main" id="{00A11C30-9EA8-43C8-8768-28DFC986650C}"/>
                </a:ext>
              </a:extLst>
            </p:cNvPr>
            <p:cNvSpPr/>
            <p:nvPr/>
          </p:nvSpPr>
          <p:spPr bwMode="auto">
            <a:xfrm>
              <a:off x="7922873"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Networking</a:t>
              </a:r>
            </a:p>
          </p:txBody>
        </p:sp>
        <p:sp>
          <p:nvSpPr>
            <p:cNvPr id="19" name="Rectangle 18">
              <a:extLst>
                <a:ext uri="{FF2B5EF4-FFF2-40B4-BE49-F238E27FC236}">
                  <a16:creationId xmlns:a16="http://schemas.microsoft.com/office/drawing/2014/main" id="{5F7D127F-08C3-4228-8561-56A7E59CBFB8}"/>
                </a:ext>
              </a:extLst>
            </p:cNvPr>
            <p:cNvSpPr/>
            <p:nvPr/>
          </p:nvSpPr>
          <p:spPr bwMode="auto">
            <a:xfrm>
              <a:off x="5848902"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itchFamily="34" charset="0"/>
                </a:rPr>
                <a:t>Shared Services</a:t>
              </a:r>
            </a:p>
          </p:txBody>
        </p:sp>
        <p:sp>
          <p:nvSpPr>
            <p:cNvPr id="20" name="Rectangle 19">
              <a:extLst>
                <a:ext uri="{FF2B5EF4-FFF2-40B4-BE49-F238E27FC236}">
                  <a16:creationId xmlns:a16="http://schemas.microsoft.com/office/drawing/2014/main" id="{719FF9E9-512A-4C51-B213-E1AC50A44DCD}"/>
                </a:ext>
              </a:extLst>
            </p:cNvPr>
            <p:cNvSpPr/>
            <p:nvPr/>
          </p:nvSpPr>
          <p:spPr bwMode="auto">
            <a:xfrm rot="16200000">
              <a:off x="4850006" y="3676344"/>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Cost Management</a:t>
              </a:r>
            </a:p>
          </p:txBody>
        </p:sp>
        <p:sp>
          <p:nvSpPr>
            <p:cNvPr id="21" name="Rectangle 20">
              <a:extLst>
                <a:ext uri="{FF2B5EF4-FFF2-40B4-BE49-F238E27FC236}">
                  <a16:creationId xmlns:a16="http://schemas.microsoft.com/office/drawing/2014/main" id="{2F362878-E453-4AC4-B7AA-CD11DBB1599A}"/>
                </a:ext>
              </a:extLst>
            </p:cNvPr>
            <p:cNvSpPr/>
            <p:nvPr/>
          </p:nvSpPr>
          <p:spPr bwMode="auto">
            <a:xfrm rot="16200000">
              <a:off x="4850009" y="5241250"/>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Monitor</a:t>
              </a:r>
            </a:p>
          </p:txBody>
        </p:sp>
        <p:sp>
          <p:nvSpPr>
            <p:cNvPr id="22" name="Rectangle 21">
              <a:extLst>
                <a:ext uri="{FF2B5EF4-FFF2-40B4-BE49-F238E27FC236}">
                  <a16:creationId xmlns:a16="http://schemas.microsoft.com/office/drawing/2014/main" id="{0ED4DB29-1C46-4CE7-A79E-FB2A77DB1FB0}"/>
                </a:ext>
              </a:extLst>
            </p:cNvPr>
            <p:cNvSpPr/>
            <p:nvPr/>
          </p:nvSpPr>
          <p:spPr bwMode="auto">
            <a:xfrm>
              <a:off x="6393722"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Network Watcher</a:t>
              </a:r>
            </a:p>
          </p:txBody>
        </p:sp>
        <p:sp>
          <p:nvSpPr>
            <p:cNvPr id="23" name="Rectangle 22">
              <a:extLst>
                <a:ext uri="{FF2B5EF4-FFF2-40B4-BE49-F238E27FC236}">
                  <a16:creationId xmlns:a16="http://schemas.microsoft.com/office/drawing/2014/main" id="{602E78C6-78EA-4547-9E5D-FA87928BFF73}"/>
                </a:ext>
              </a:extLst>
            </p:cNvPr>
            <p:cNvSpPr/>
            <p:nvPr/>
          </p:nvSpPr>
          <p:spPr bwMode="auto">
            <a:xfrm>
              <a:off x="7922873"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Security Center</a:t>
              </a:r>
            </a:p>
          </p:txBody>
        </p:sp>
        <p:sp>
          <p:nvSpPr>
            <p:cNvPr id="24" name="TextBox 23">
              <a:extLst>
                <a:ext uri="{FF2B5EF4-FFF2-40B4-BE49-F238E27FC236}">
                  <a16:creationId xmlns:a16="http://schemas.microsoft.com/office/drawing/2014/main" id="{E0478F3F-FED7-45EF-B344-78007A770B73}"/>
                </a:ext>
              </a:extLst>
            </p:cNvPr>
            <p:cNvSpPr txBox="1"/>
            <p:nvPr/>
          </p:nvSpPr>
          <p:spPr>
            <a:xfrm>
              <a:off x="3544094" y="2021739"/>
              <a:ext cx="1811438" cy="58631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Roles e.g. NetOps, SecOps, DevOps</a:t>
              </a:r>
            </a:p>
          </p:txBody>
        </p:sp>
        <p:sp>
          <p:nvSpPr>
            <p:cNvPr id="25" name="TextBox 24">
              <a:extLst>
                <a:ext uri="{FF2B5EF4-FFF2-40B4-BE49-F238E27FC236}">
                  <a16:creationId xmlns:a16="http://schemas.microsoft.com/office/drawing/2014/main" id="{3EAE277F-40C1-4788-ADBE-5875BC7DCB29}"/>
                </a:ext>
              </a:extLst>
            </p:cNvPr>
            <p:cNvSpPr txBox="1"/>
            <p:nvPr/>
          </p:nvSpPr>
          <p:spPr>
            <a:xfrm>
              <a:off x="4062190" y="2655135"/>
              <a:ext cx="1293341" cy="1612749"/>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Subscription Policy e.g. allowed resource providers</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Encryption </a:t>
              </a:r>
              <a:br>
                <a:rPr kumimoji="0" lang="en-US" sz="1050" b="0" i="0" u="none" strike="noStrike" kern="1200" cap="none" spc="0" normalizeH="0" baseline="0" noProof="0" dirty="0">
                  <a:ln>
                    <a:noFill/>
                  </a:ln>
                  <a:solidFill>
                    <a:srgbClr val="0078D3"/>
                  </a:solidFill>
                  <a:effectLst/>
                  <a:uLnTx/>
                  <a:uFillTx/>
                  <a:latin typeface="Segoe UI"/>
                  <a:ea typeface="+mn-ea"/>
                  <a:cs typeface="+mn-cs"/>
                </a:rPr>
              </a:br>
              <a:r>
                <a:rPr kumimoji="0" lang="en-US" sz="1050" b="0" i="0" u="none" strike="noStrike" kern="1200" cap="none" spc="0" normalizeH="0" baseline="0" noProof="0" dirty="0">
                  <a:ln>
                    <a:noFill/>
                  </a:ln>
                  <a:solidFill>
                    <a:srgbClr val="0078D3"/>
                  </a:solidFill>
                  <a:effectLst/>
                  <a:uLnTx/>
                  <a:uFillTx/>
                  <a:latin typeface="Segoe UI"/>
                  <a:ea typeface="+mn-ea"/>
                  <a:cs typeface="+mn-cs"/>
                </a:rPr>
                <a:t>at-rest</a:t>
              </a:r>
            </a:p>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No Public IP</a:t>
              </a:r>
            </a:p>
          </p:txBody>
        </p:sp>
        <p:sp>
          <p:nvSpPr>
            <p:cNvPr id="26" name="TextBox 25">
              <a:extLst>
                <a:ext uri="{FF2B5EF4-FFF2-40B4-BE49-F238E27FC236}">
                  <a16:creationId xmlns:a16="http://schemas.microsoft.com/office/drawing/2014/main" id="{1FEE3D1E-BE30-4CA5-986C-9EEE44305A15}"/>
                </a:ext>
              </a:extLst>
            </p:cNvPr>
            <p:cNvSpPr txBox="1"/>
            <p:nvPr/>
          </p:nvSpPr>
          <p:spPr>
            <a:xfrm>
              <a:off x="3832014" y="5453187"/>
              <a:ext cx="1523518" cy="731739"/>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Shared Services e.g. Active Directory (IaaS)</a:t>
              </a:r>
            </a:p>
          </p:txBody>
        </p:sp>
        <p:sp>
          <p:nvSpPr>
            <p:cNvPr id="27" name="TextBox 26">
              <a:extLst>
                <a:ext uri="{FF2B5EF4-FFF2-40B4-BE49-F238E27FC236}">
                  <a16:creationId xmlns:a16="http://schemas.microsoft.com/office/drawing/2014/main" id="{7D4F4482-7CBD-43E0-80B7-78AD9AEF6CA4}"/>
                </a:ext>
              </a:extLst>
            </p:cNvPr>
            <p:cNvSpPr txBox="1"/>
            <p:nvPr/>
          </p:nvSpPr>
          <p:spPr>
            <a:xfrm>
              <a:off x="10194481" y="5422378"/>
              <a:ext cx="2050821" cy="1031051"/>
            </a:xfrm>
            <a:prstGeom prst="rect">
              <a:avLst/>
            </a:prstGeom>
            <a:noFill/>
          </p:spPr>
          <p:txBody>
            <a:bodyPr wrap="square" lIns="182880" tIns="146304" rIns="182880" bIns="146304" rtlCol="0">
              <a:spAutoFit/>
            </a:bodyPr>
            <a:lstStyle/>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Inbound and Outbound</a:t>
              </a:r>
            </a:p>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Corp Connectivity</a:t>
              </a:r>
            </a:p>
            <a:p>
              <a:pPr marL="228600" marR="0" lvl="0" indent="-2286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Intra and Inter Landing Zone</a:t>
              </a:r>
            </a:p>
          </p:txBody>
        </p:sp>
        <p:sp>
          <p:nvSpPr>
            <p:cNvPr id="28" name="TextBox 27">
              <a:extLst>
                <a:ext uri="{FF2B5EF4-FFF2-40B4-BE49-F238E27FC236}">
                  <a16:creationId xmlns:a16="http://schemas.microsoft.com/office/drawing/2014/main" id="{E33FB3BF-E107-439A-BF0E-9B99E0A4655A}"/>
                </a:ext>
              </a:extLst>
            </p:cNvPr>
            <p:cNvSpPr txBox="1"/>
            <p:nvPr/>
          </p:nvSpPr>
          <p:spPr>
            <a:xfrm>
              <a:off x="10194482" y="4087885"/>
              <a:ext cx="1811438"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Application Template</a:t>
              </a:r>
            </a:p>
          </p:txBody>
        </p:sp>
        <p:sp>
          <p:nvSpPr>
            <p:cNvPr id="29" name="TextBox 28">
              <a:extLst>
                <a:ext uri="{FF2B5EF4-FFF2-40B4-BE49-F238E27FC236}">
                  <a16:creationId xmlns:a16="http://schemas.microsoft.com/office/drawing/2014/main" id="{0288B96F-4FFA-4F15-B44F-E63A95B8F30E}"/>
                </a:ext>
              </a:extLst>
            </p:cNvPr>
            <p:cNvSpPr txBox="1"/>
            <p:nvPr/>
          </p:nvSpPr>
          <p:spPr>
            <a:xfrm>
              <a:off x="10194482" y="2343049"/>
              <a:ext cx="1811438" cy="66325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Metrics, Logs, and Alerts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3"/>
                  </a:solidFill>
                  <a:effectLst/>
                  <a:uLnTx/>
                  <a:uFillTx/>
                  <a:latin typeface="Segoe UI"/>
                  <a:ea typeface="+mn-ea"/>
                  <a:cs typeface="+mn-cs"/>
                </a:rPr>
                <a:t>Security Center</a:t>
              </a:r>
            </a:p>
          </p:txBody>
        </p:sp>
        <p:cxnSp>
          <p:nvCxnSpPr>
            <p:cNvPr id="30" name="Straight Connector 29">
              <a:extLst>
                <a:ext uri="{FF2B5EF4-FFF2-40B4-BE49-F238E27FC236}">
                  <a16:creationId xmlns:a16="http://schemas.microsoft.com/office/drawing/2014/main" id="{C9A0F778-339F-4B5D-95AC-3C3A9D11A74F}"/>
                </a:ext>
              </a:extLst>
            </p:cNvPr>
            <p:cNvCxnSpPr>
              <a:cxnSpLocks/>
            </p:cNvCxnSpPr>
            <p:nvPr/>
          </p:nvCxnSpPr>
          <p:spPr>
            <a:xfrm>
              <a:off x="9416005" y="4300713"/>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C2EA1C-834D-48CC-9502-B6062DA5AE42}"/>
                </a:ext>
              </a:extLst>
            </p:cNvPr>
            <p:cNvCxnSpPr>
              <a:cxnSpLocks/>
            </p:cNvCxnSpPr>
            <p:nvPr/>
          </p:nvCxnSpPr>
          <p:spPr>
            <a:xfrm>
              <a:off x="9416005" y="5857508"/>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D7C760-E928-464C-9192-7A9F72A27F63}"/>
                </a:ext>
              </a:extLst>
            </p:cNvPr>
            <p:cNvCxnSpPr>
              <a:cxnSpLocks/>
            </p:cNvCxnSpPr>
            <p:nvPr/>
          </p:nvCxnSpPr>
          <p:spPr>
            <a:xfrm>
              <a:off x="9873205" y="2674470"/>
              <a:ext cx="4572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79CF965-5E41-4678-80D0-C2D9C1F611B3}"/>
                </a:ext>
              </a:extLst>
            </p:cNvPr>
            <p:cNvCxnSpPr>
              <a:cxnSpLocks/>
            </p:cNvCxnSpPr>
            <p:nvPr/>
          </p:nvCxnSpPr>
          <p:spPr>
            <a:xfrm>
              <a:off x="5281663" y="2336879"/>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35FD712-E58B-476C-94D1-42354EC40B0F}"/>
                </a:ext>
              </a:extLst>
            </p:cNvPr>
            <p:cNvCxnSpPr>
              <a:cxnSpLocks/>
            </p:cNvCxnSpPr>
            <p:nvPr/>
          </p:nvCxnSpPr>
          <p:spPr>
            <a:xfrm flipV="1">
              <a:off x="5281663" y="2778911"/>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F13161-5D2F-489C-8E80-52EECD962D90}"/>
                </a:ext>
              </a:extLst>
            </p:cNvPr>
            <p:cNvCxnSpPr>
              <a:cxnSpLocks/>
            </p:cNvCxnSpPr>
            <p:nvPr/>
          </p:nvCxnSpPr>
          <p:spPr>
            <a:xfrm>
              <a:off x="5281663" y="5937022"/>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itle 47">
            <a:extLst>
              <a:ext uri="{FF2B5EF4-FFF2-40B4-BE49-F238E27FC236}">
                <a16:creationId xmlns:a16="http://schemas.microsoft.com/office/drawing/2014/main" id="{241DD4BC-5609-4710-992F-CB0392B5BBB8}"/>
              </a:ext>
            </a:extLst>
          </p:cNvPr>
          <p:cNvSpPr>
            <a:spLocks noGrp="1"/>
          </p:cNvSpPr>
          <p:nvPr>
            <p:ph type="title"/>
          </p:nvPr>
        </p:nvSpPr>
        <p:spPr/>
        <p:txBody>
          <a:bodyPr/>
          <a:lstStyle/>
          <a:p>
            <a:r>
              <a:rPr lang="en-US" dirty="0"/>
              <a:t>Landing zones</a:t>
            </a:r>
          </a:p>
        </p:txBody>
      </p:sp>
      <p:sp>
        <p:nvSpPr>
          <p:cNvPr id="49" name="Text Placeholder 48">
            <a:extLst>
              <a:ext uri="{FF2B5EF4-FFF2-40B4-BE49-F238E27FC236}">
                <a16:creationId xmlns:a16="http://schemas.microsoft.com/office/drawing/2014/main" id="{859BEC76-683F-4E44-B3EE-C719A4EA3F62}"/>
              </a:ext>
            </a:extLst>
          </p:cNvPr>
          <p:cNvSpPr>
            <a:spLocks noGrp="1"/>
          </p:cNvSpPr>
          <p:nvPr>
            <p:ph type="body" sz="quarter" idx="10"/>
          </p:nvPr>
        </p:nvSpPr>
        <p:spPr>
          <a:xfrm>
            <a:off x="455996" y="1922586"/>
            <a:ext cx="3704842" cy="2112384"/>
          </a:xfrm>
        </p:spPr>
        <p:txBody>
          <a:bodyPr/>
          <a:lstStyle/>
          <a:p>
            <a:pPr>
              <a:lnSpc>
                <a:spcPct val="100000"/>
              </a:lnSpc>
              <a:spcAft>
                <a:spcPts val="600"/>
              </a:spcAft>
            </a:pPr>
            <a:r>
              <a:rPr lang="en-US" sz="1800" dirty="0"/>
              <a:t>Azure landing zones are the </a:t>
            </a:r>
            <a:r>
              <a:rPr lang="en-US" sz="1800" dirty="0">
                <a:solidFill>
                  <a:srgbClr val="0078D4"/>
                </a:solidFill>
                <a:latin typeface="Segoe UI Semibold" panose="020B0702040204020203" pitchFamily="34" charset="0"/>
                <a:cs typeface="Segoe UI Semibold" panose="020B0702040204020203" pitchFamily="34" charset="0"/>
              </a:rPr>
              <a:t>output of a multi-subscription Azure environment that accounts for scale, security, governance, networking, and identity</a:t>
            </a:r>
            <a:r>
              <a:rPr lang="en-US" sz="1800" dirty="0">
                <a:solidFill>
                  <a:srgbClr val="0078D4"/>
                </a:solidFill>
              </a:rPr>
              <a:t>.</a:t>
            </a:r>
          </a:p>
          <a:p>
            <a:pPr>
              <a:lnSpc>
                <a:spcPct val="100000"/>
              </a:lnSpc>
              <a:spcAft>
                <a:spcPts val="600"/>
              </a:spcAft>
            </a:pPr>
            <a:r>
              <a:rPr lang="en-US" sz="1800" dirty="0"/>
              <a:t>The landing zone ensures that applications or workloads landing on Azure have the required “plumbing” in place</a:t>
            </a:r>
            <a:r>
              <a:rPr lang="en-US" sz="1800" dirty="0">
                <a:solidFill>
                  <a:schemeClr val="tx1"/>
                </a:solidFill>
              </a:rPr>
              <a:t>,</a:t>
            </a:r>
            <a:r>
              <a:rPr lang="en-US" sz="1800" dirty="0">
                <a:solidFill>
                  <a:srgbClr val="0078D4"/>
                </a:solidFill>
              </a:rPr>
              <a:t> </a:t>
            </a:r>
            <a:r>
              <a:rPr lang="en-US" sz="1800" dirty="0">
                <a:solidFill>
                  <a:srgbClr val="0078D4"/>
                </a:solidFill>
                <a:latin typeface="Segoe UI Semibold" panose="020B0702040204020203" pitchFamily="34" charset="0"/>
                <a:cs typeface="Segoe UI Semibold" panose="020B0702040204020203" pitchFamily="34" charset="0"/>
              </a:rPr>
              <a:t>providing greater agility and compliance with enterprise security and governance requirements</a:t>
            </a:r>
            <a:r>
              <a:rPr lang="en-US" sz="1800" dirty="0">
                <a:solidFill>
                  <a:srgbClr val="0078D4"/>
                </a:solidFill>
              </a:rPr>
              <a:t>.</a:t>
            </a:r>
          </a:p>
        </p:txBody>
      </p:sp>
      <p:sp>
        <p:nvSpPr>
          <p:cNvPr id="42" name="TextBox 41">
            <a:extLst>
              <a:ext uri="{FF2B5EF4-FFF2-40B4-BE49-F238E27FC236}">
                <a16:creationId xmlns:a16="http://schemas.microsoft.com/office/drawing/2014/main" id="{9185FCAE-CBCC-4B36-AD7F-0BE249D066D0}"/>
              </a:ext>
            </a:extLst>
          </p:cNvPr>
          <p:cNvSpPr txBox="1"/>
          <p:nvPr/>
        </p:nvSpPr>
        <p:spPr>
          <a:xfrm>
            <a:off x="4475841" y="1236393"/>
            <a:ext cx="6717118" cy="3139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Segoe UI" pitchFamily="34" charset="0"/>
                <a:cs typeface="Segoe UI" pitchFamily="34" charset="0"/>
              </a:rPr>
              <a:t>Landing Zone Design</a:t>
            </a:r>
          </a:p>
        </p:txBody>
      </p:sp>
    </p:spTree>
    <p:extLst>
      <p:ext uri="{BB962C8B-B14F-4D97-AF65-F5344CB8AC3E}">
        <p14:creationId xmlns:p14="http://schemas.microsoft.com/office/powerpoint/2010/main" val="311027105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3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7.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SSM_FY19_Customer_Deck_Template.potx" id="{191013D2-EBBC-45A1-81C2-6606E00D9750}" vid="{E9D838B4-C023-40BC-B596-25C6F03BDA44}"/>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1752</Words>
  <Application>Microsoft Office PowerPoint</Application>
  <PresentationFormat>Widescreen</PresentationFormat>
  <Paragraphs>320</Paragraphs>
  <Slides>22</Slides>
  <Notes>20</Notes>
  <HiddenSlides>1</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22</vt:i4>
      </vt:variant>
    </vt:vector>
  </HeadingPairs>
  <TitlesOfParts>
    <vt:vector size="49" baseType="lpstr">
      <vt:lpstr>Arial</vt:lpstr>
      <vt:lpstr>Calibri</vt:lpstr>
      <vt:lpstr>Consolas</vt:lpstr>
      <vt:lpstr>Gotham Bold</vt:lpstr>
      <vt:lpstr>Helvetica Neue</vt:lpstr>
      <vt:lpstr>Open Sans Light</vt:lpstr>
      <vt:lpstr>Segoe</vt:lpstr>
      <vt:lpstr>Segoe Light</vt:lpstr>
      <vt:lpstr>Segoe Pro Cond</vt:lpstr>
      <vt:lpstr>Segoe Pro Light</vt:lpstr>
      <vt:lpstr>Segoe UI</vt:lpstr>
      <vt:lpstr>Segoe UI </vt:lpstr>
      <vt:lpstr>Segoe UI Light</vt:lpstr>
      <vt:lpstr>Segoe UI Semibold</vt:lpstr>
      <vt:lpstr>Segoe UI Semilight</vt:lpstr>
      <vt:lpstr>Wingdings</vt:lpstr>
      <vt:lpstr>White Template</vt:lpstr>
      <vt:lpstr>9-51052_Microsoft_Ready_Template_Light</vt:lpstr>
      <vt:lpstr>Azure Design Template</vt:lpstr>
      <vt:lpstr>Dynamics 365</vt:lpstr>
      <vt:lpstr>1_Azure Design Template</vt:lpstr>
      <vt:lpstr>MGXFY15 GS Template - white layout</vt:lpstr>
      <vt:lpstr>2_Azure Design Template</vt:lpstr>
      <vt:lpstr>2_Dynamics 365</vt:lpstr>
      <vt:lpstr>1_LIGHT GRAY TEMPLATE</vt:lpstr>
      <vt:lpstr>3_Azure Design Template</vt:lpstr>
      <vt:lpstr>think-cell Slide</vt:lpstr>
      <vt:lpstr>Überblick Microsoft Cloud Adoption Framework</vt:lpstr>
      <vt:lpstr>PowerPoint Presentation</vt:lpstr>
      <vt:lpstr>Cloud Adoption Framework: Ready</vt:lpstr>
      <vt:lpstr>Ready</vt:lpstr>
      <vt:lpstr>Ready | Azure setup guide</vt:lpstr>
      <vt:lpstr>Ready | Azure Naming Convention</vt:lpstr>
      <vt:lpstr>Ready</vt:lpstr>
      <vt:lpstr>Metropolis</vt:lpstr>
      <vt:lpstr>Landing zones</vt:lpstr>
      <vt:lpstr>First landing zone</vt:lpstr>
      <vt:lpstr>Landing zone considerations</vt:lpstr>
      <vt:lpstr>Refactoring landing zones</vt:lpstr>
      <vt:lpstr>Landing zone  development approach</vt:lpstr>
      <vt:lpstr>Key Challenges</vt:lpstr>
      <vt:lpstr>Common path – common blocker Acting too soon</vt:lpstr>
      <vt:lpstr>Common path – common blocker Acting too late</vt:lpstr>
      <vt:lpstr>Development approach</vt:lpstr>
      <vt:lpstr>PowerPoint Presentation</vt:lpstr>
      <vt:lpstr>Ready</vt:lpstr>
      <vt:lpstr>Best practices</vt:lpstr>
      <vt:lpstr>Azure Architecture Center</vt:lpstr>
      <vt:lpstr>Equip your staff with the technical skills needed to begin a cloud adoption effort and prepare your environment for the assets and workloads you’ll move to the cloud.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2022-02-11T13:53:36Z</dcterms:created>
  <dcterms:modified xsi:type="dcterms:W3CDTF">2022-02-11T13:53:54Z</dcterms:modified>
</cp:coreProperties>
</file>